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66" r:id="rId5"/>
    <p:sldId id="257" r:id="rId6"/>
    <p:sldId id="264" r:id="rId7"/>
    <p:sldId id="259" r:id="rId8"/>
    <p:sldId id="260" r:id="rId9"/>
    <p:sldId id="261" r:id="rId10"/>
    <p:sldId id="262" r:id="rId11"/>
    <p:sldId id="263" r:id="rId12"/>
    <p:sldId id="267" r:id="rId13"/>
    <p:sldId id="268" r:id="rId1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45A-065F-40E8-8B74-CA4AF05F4A6E}" type="datetimeFigureOut">
              <a:rPr lang="de-CH" smtClean="0"/>
              <a:t>12.09.2017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914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45A-065F-40E8-8B74-CA4AF05F4A6E}" type="datetimeFigureOut">
              <a:rPr lang="de-CH" smtClean="0"/>
              <a:t>12.09.2017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54821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45A-065F-40E8-8B74-CA4AF05F4A6E}" type="datetimeFigureOut">
              <a:rPr lang="de-CH" smtClean="0"/>
              <a:t>12.09.2017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88641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45A-065F-40E8-8B74-CA4AF05F4A6E}" type="datetimeFigureOut">
              <a:rPr lang="de-CH" smtClean="0"/>
              <a:t>12.09.2017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453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45A-065F-40E8-8B74-CA4AF05F4A6E}" type="datetimeFigureOut">
              <a:rPr lang="de-CH" smtClean="0"/>
              <a:t>12.09.2017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08343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45A-065F-40E8-8B74-CA4AF05F4A6E}" type="datetimeFigureOut">
              <a:rPr lang="de-CH" smtClean="0"/>
              <a:t>12.09.2017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06159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45A-065F-40E8-8B74-CA4AF05F4A6E}" type="datetimeFigureOut">
              <a:rPr lang="de-CH" smtClean="0"/>
              <a:t>12.09.2017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50631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45A-065F-40E8-8B74-CA4AF05F4A6E}" type="datetimeFigureOut">
              <a:rPr lang="de-CH" smtClean="0"/>
              <a:t>12.09.2017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970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45A-065F-40E8-8B74-CA4AF05F4A6E}" type="datetimeFigureOut">
              <a:rPr lang="de-CH" smtClean="0"/>
              <a:t>12.09.2017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83348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45A-065F-40E8-8B74-CA4AF05F4A6E}" type="datetimeFigureOut">
              <a:rPr lang="de-CH" smtClean="0"/>
              <a:t>12.09.2017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4920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45A-065F-40E8-8B74-CA4AF05F4A6E}" type="datetimeFigureOut">
              <a:rPr lang="de-CH" smtClean="0"/>
              <a:t>12.09.2017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04962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0245A-065F-40E8-8B74-CA4AF05F4A6E}" type="datetimeFigureOut">
              <a:rPr lang="de-CH" smtClean="0"/>
              <a:t>12.09.2017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67012-3201-484F-BD63-369AC4C96C6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28572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91680" y="1124744"/>
            <a:ext cx="5760640" cy="1470025"/>
          </a:xfrm>
        </p:spPr>
        <p:txBody>
          <a:bodyPr>
            <a:noAutofit/>
          </a:bodyPr>
          <a:lstStyle/>
          <a:p>
            <a:r>
              <a:rPr lang="de-CH" sz="6000" b="1" dirty="0" smtClean="0">
                <a:solidFill>
                  <a:schemeClr val="accent2">
                    <a:lumMod val="75000"/>
                  </a:schemeClr>
                </a:solidFill>
              </a:rPr>
              <a:t>Komplexität und Berechenbarkeit</a:t>
            </a:r>
            <a:endParaRPr lang="de-CH" sz="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95128"/>
          </a:xfrm>
        </p:spPr>
        <p:txBody>
          <a:bodyPr>
            <a:normAutofit/>
          </a:bodyPr>
          <a:lstStyle/>
          <a:p>
            <a:r>
              <a:rPr lang="de-CH" dirty="0" smtClean="0"/>
              <a:t>Das Studium von (abstrakten) Computermodellen  gibt uns Einsichten über unsere eigenen (intellektuellen) Grenzen.</a:t>
            </a:r>
          </a:p>
        </p:txBody>
      </p:sp>
    </p:spTree>
    <p:extLst>
      <p:ext uri="{BB962C8B-B14F-4D97-AF65-F5344CB8AC3E}">
        <p14:creationId xmlns:p14="http://schemas.microsoft.com/office/powerpoint/2010/main" val="161922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2" descr="Bildergebnis für spinner wait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0959" y="4013610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 smtClean="0">
                <a:solidFill>
                  <a:schemeClr val="accent2">
                    <a:lumMod val="75000"/>
                  </a:schemeClr>
                </a:solidFill>
              </a:rPr>
              <a:t>Beweis  (1)</a:t>
            </a:r>
            <a:endParaRPr lang="de-CH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79512" y="3724991"/>
            <a:ext cx="8838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dirty="0" smtClean="0"/>
              <a:t>Daraus lässt sich ein Algorithmus </a:t>
            </a:r>
            <a:r>
              <a:rPr lang="de-CH" sz="3200" b="1" dirty="0" smtClean="0"/>
              <a:t>B</a:t>
            </a:r>
            <a:r>
              <a:rPr lang="de-CH" sz="3200" dirty="0" smtClean="0"/>
              <a:t> bauen, so dass…</a:t>
            </a:r>
            <a:endParaRPr lang="de-CH" sz="3200" dirty="0"/>
          </a:p>
        </p:txBody>
      </p:sp>
      <p:sp>
        <p:nvSpPr>
          <p:cNvPr id="15" name="Textfeld 14"/>
          <p:cNvSpPr txBox="1"/>
          <p:nvPr/>
        </p:nvSpPr>
        <p:spPr>
          <a:xfrm>
            <a:off x="179513" y="1276719"/>
            <a:ext cx="82623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dirty="0" smtClean="0"/>
              <a:t>Annahme es gibt ein Algorithmus </a:t>
            </a:r>
            <a:r>
              <a:rPr lang="de-CH" sz="3200" b="1" dirty="0" smtClean="0"/>
              <a:t>H</a:t>
            </a:r>
            <a:r>
              <a:rPr lang="de-CH" sz="3200" dirty="0" smtClean="0"/>
              <a:t>, so dass … </a:t>
            </a:r>
            <a:endParaRPr lang="de-CH" sz="3200" dirty="0"/>
          </a:p>
        </p:txBody>
      </p:sp>
      <p:grpSp>
        <p:nvGrpSpPr>
          <p:cNvPr id="4" name="Gruppieren 3"/>
          <p:cNvGrpSpPr/>
          <p:nvPr/>
        </p:nvGrpSpPr>
        <p:grpSpPr>
          <a:xfrm>
            <a:off x="1043608" y="2060848"/>
            <a:ext cx="5835514" cy="1440160"/>
            <a:chOff x="1547664" y="2060848"/>
            <a:chExt cx="6710841" cy="1656184"/>
          </a:xfrm>
        </p:grpSpPr>
        <p:sp>
          <p:nvSpPr>
            <p:cNvPr id="20" name="Rechteck 19"/>
            <p:cNvSpPr/>
            <p:nvPr/>
          </p:nvSpPr>
          <p:spPr>
            <a:xfrm>
              <a:off x="3131840" y="2060848"/>
              <a:ext cx="2880320" cy="1656184"/>
            </a:xfrm>
            <a:prstGeom prst="rect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CH" sz="2800" dirty="0" smtClean="0"/>
                <a:t>Hält Algorithmus A für Eingabe E? </a:t>
              </a:r>
              <a:endParaRPr lang="de-CH" sz="2800" dirty="0"/>
            </a:p>
          </p:txBody>
        </p:sp>
        <p:cxnSp>
          <p:nvCxnSpPr>
            <p:cNvPr id="21" name="Gerade Verbindung mit Pfeil 20"/>
            <p:cNvCxnSpPr/>
            <p:nvPr/>
          </p:nvCxnSpPr>
          <p:spPr>
            <a:xfrm>
              <a:off x="2627784" y="2384884"/>
              <a:ext cx="504056" cy="0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mit Pfeil 23"/>
            <p:cNvCxnSpPr/>
            <p:nvPr/>
          </p:nvCxnSpPr>
          <p:spPr>
            <a:xfrm>
              <a:off x="2627784" y="3356992"/>
              <a:ext cx="504056" cy="0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Abgerundetes Rechteck 24"/>
            <p:cNvSpPr/>
            <p:nvPr/>
          </p:nvSpPr>
          <p:spPr>
            <a:xfrm>
              <a:off x="1547664" y="2060848"/>
              <a:ext cx="1080120" cy="648072"/>
            </a:xfrm>
            <a:prstGeom prst="roundRect">
              <a:avLst/>
            </a:prstGeom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CH" sz="2800" dirty="0" smtClean="0"/>
                <a:t>A</a:t>
              </a:r>
              <a:endParaRPr lang="de-CH" sz="2800" dirty="0"/>
            </a:p>
          </p:txBody>
        </p:sp>
        <p:sp>
          <p:nvSpPr>
            <p:cNvPr id="26" name="Abgerundetes Rechteck 25"/>
            <p:cNvSpPr/>
            <p:nvPr/>
          </p:nvSpPr>
          <p:spPr>
            <a:xfrm>
              <a:off x="1547664" y="3032956"/>
              <a:ext cx="1080120" cy="648072"/>
            </a:xfrm>
            <a:prstGeom prst="roundRect">
              <a:avLst/>
            </a:prstGeom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CH" sz="2800" dirty="0"/>
                <a:t>E</a:t>
              </a:r>
            </a:p>
          </p:txBody>
        </p:sp>
        <p:cxnSp>
          <p:nvCxnSpPr>
            <p:cNvPr id="27" name="Gerade Verbindung mit Pfeil 26"/>
            <p:cNvCxnSpPr/>
            <p:nvPr/>
          </p:nvCxnSpPr>
          <p:spPr>
            <a:xfrm>
              <a:off x="6012160" y="2384884"/>
              <a:ext cx="504056" cy="0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Gerade Verbindung mit Pfeil 27"/>
            <p:cNvCxnSpPr/>
            <p:nvPr/>
          </p:nvCxnSpPr>
          <p:spPr>
            <a:xfrm>
              <a:off x="6012160" y="3356992"/>
              <a:ext cx="504056" cy="0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Eine Ecke des Rechtecks schneiden 28"/>
            <p:cNvSpPr/>
            <p:nvPr/>
          </p:nvSpPr>
          <p:spPr>
            <a:xfrm>
              <a:off x="6516216" y="2060848"/>
              <a:ext cx="1080120" cy="648072"/>
            </a:xfrm>
            <a:prstGeom prst="snip1Rect">
              <a:avLst/>
            </a:prstGeom>
            <a:ln w="571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CH" sz="2400" dirty="0" smtClean="0"/>
                <a:t>JA</a:t>
              </a:r>
              <a:endParaRPr lang="de-CH" sz="2400" dirty="0"/>
            </a:p>
          </p:txBody>
        </p:sp>
        <p:sp>
          <p:nvSpPr>
            <p:cNvPr id="30" name="Eine Ecke des Rechtecks schneiden 29"/>
            <p:cNvSpPr/>
            <p:nvPr/>
          </p:nvSpPr>
          <p:spPr>
            <a:xfrm>
              <a:off x="6516216" y="3045522"/>
              <a:ext cx="1080120" cy="648072"/>
            </a:xfrm>
            <a:prstGeom prst="snip1Rect">
              <a:avLst/>
            </a:prstGeom>
            <a:ln w="571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CH" sz="2400" dirty="0" smtClean="0"/>
                <a:t>NEIN</a:t>
              </a:r>
              <a:endParaRPr lang="de-CH" sz="2400" dirty="0"/>
            </a:p>
          </p:txBody>
        </p:sp>
        <p:sp>
          <p:nvSpPr>
            <p:cNvPr id="31" name="Textfeld 30"/>
            <p:cNvSpPr txBox="1"/>
            <p:nvPr/>
          </p:nvSpPr>
          <p:spPr>
            <a:xfrm>
              <a:off x="7596336" y="2716334"/>
              <a:ext cx="662169" cy="3893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sz="1600" dirty="0" smtClean="0"/>
                <a:t>oder</a:t>
              </a:r>
              <a:endParaRPr lang="de-CH" sz="1600" dirty="0"/>
            </a:p>
          </p:txBody>
        </p:sp>
      </p:grpSp>
      <p:sp>
        <p:nvSpPr>
          <p:cNvPr id="50" name="Abgerundetes Rechteck 49"/>
          <p:cNvSpPr/>
          <p:nvPr/>
        </p:nvSpPr>
        <p:spPr>
          <a:xfrm>
            <a:off x="2591780" y="1861494"/>
            <a:ext cx="648072" cy="398708"/>
          </a:xfrm>
          <a:prstGeom prst="roundRect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3200" b="1" dirty="0" smtClean="0"/>
              <a:t>H</a:t>
            </a:r>
            <a:endParaRPr lang="de-CH" sz="3200" b="1" dirty="0"/>
          </a:p>
        </p:txBody>
      </p:sp>
      <p:sp>
        <p:nvSpPr>
          <p:cNvPr id="69" name="Rechteck 68"/>
          <p:cNvSpPr/>
          <p:nvPr/>
        </p:nvSpPr>
        <p:spPr>
          <a:xfrm>
            <a:off x="1619671" y="4497004"/>
            <a:ext cx="5976664" cy="2172356"/>
          </a:xfrm>
          <a:prstGeom prst="rect">
            <a:avLst/>
          </a:prstGeom>
          <a:noFill/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sz="2800" dirty="0"/>
          </a:p>
        </p:txBody>
      </p:sp>
      <p:sp>
        <p:nvSpPr>
          <p:cNvPr id="70" name="Rechteck 69"/>
          <p:cNvSpPr/>
          <p:nvPr/>
        </p:nvSpPr>
        <p:spPr>
          <a:xfrm>
            <a:off x="2418285" y="4941168"/>
            <a:ext cx="2504626" cy="1440160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2800" dirty="0" smtClean="0"/>
              <a:t>Hält Algorithmus A für Eingabe E? </a:t>
            </a:r>
            <a:endParaRPr lang="de-CH" sz="2800" dirty="0"/>
          </a:p>
        </p:txBody>
      </p:sp>
      <p:cxnSp>
        <p:nvCxnSpPr>
          <p:cNvPr id="71" name="Gerade Verbindung mit Pfeil 70"/>
          <p:cNvCxnSpPr>
            <a:stCxn id="73" idx="3"/>
          </p:cNvCxnSpPr>
          <p:nvPr/>
        </p:nvCxnSpPr>
        <p:spPr>
          <a:xfrm flipV="1">
            <a:off x="1262762" y="5222938"/>
            <a:ext cx="1155523" cy="1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Gerade Verbindung mit Pfeil 71"/>
          <p:cNvCxnSpPr>
            <a:stCxn id="74" idx="3"/>
          </p:cNvCxnSpPr>
          <p:nvPr/>
        </p:nvCxnSpPr>
        <p:spPr>
          <a:xfrm>
            <a:off x="1262762" y="6068250"/>
            <a:ext cx="1155523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Abgerundetes Rechteck 72"/>
          <p:cNvSpPr/>
          <p:nvPr/>
        </p:nvSpPr>
        <p:spPr>
          <a:xfrm>
            <a:off x="323527" y="4941168"/>
            <a:ext cx="939235" cy="563541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2800" dirty="0"/>
              <a:t>A</a:t>
            </a:r>
          </a:p>
        </p:txBody>
      </p:sp>
      <p:sp>
        <p:nvSpPr>
          <p:cNvPr id="74" name="Abgerundetes Rechteck 73"/>
          <p:cNvSpPr/>
          <p:nvPr/>
        </p:nvSpPr>
        <p:spPr>
          <a:xfrm>
            <a:off x="323527" y="5786479"/>
            <a:ext cx="939235" cy="563541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2800" dirty="0" smtClean="0"/>
              <a:t>E</a:t>
            </a:r>
            <a:endParaRPr lang="de-CH" sz="2800" dirty="0"/>
          </a:p>
        </p:txBody>
      </p:sp>
      <p:cxnSp>
        <p:nvCxnSpPr>
          <p:cNvPr id="75" name="Gerade Verbindung mit Pfeil 74"/>
          <p:cNvCxnSpPr/>
          <p:nvPr/>
        </p:nvCxnSpPr>
        <p:spPr>
          <a:xfrm>
            <a:off x="4922911" y="5222938"/>
            <a:ext cx="43831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Gerade Verbindung mit Pfeil 75"/>
          <p:cNvCxnSpPr/>
          <p:nvPr/>
        </p:nvCxnSpPr>
        <p:spPr>
          <a:xfrm>
            <a:off x="4922911" y="6068250"/>
            <a:ext cx="43831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Eine Ecke des Rechtecks schneiden 76"/>
          <p:cNvSpPr/>
          <p:nvPr/>
        </p:nvSpPr>
        <p:spPr>
          <a:xfrm>
            <a:off x="5361221" y="4941168"/>
            <a:ext cx="939235" cy="563541"/>
          </a:xfrm>
          <a:prstGeom prst="snip1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2800" dirty="0" smtClean="0"/>
              <a:t>JA</a:t>
            </a:r>
            <a:endParaRPr lang="de-CH" sz="2800" dirty="0"/>
          </a:p>
        </p:txBody>
      </p:sp>
      <p:sp>
        <p:nvSpPr>
          <p:cNvPr id="78" name="Eine Ecke des Rechtecks schneiden 77"/>
          <p:cNvSpPr/>
          <p:nvPr/>
        </p:nvSpPr>
        <p:spPr>
          <a:xfrm>
            <a:off x="5361221" y="5797406"/>
            <a:ext cx="939235" cy="563541"/>
          </a:xfrm>
          <a:prstGeom prst="snip1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2400" dirty="0" smtClean="0"/>
              <a:t>NEIN</a:t>
            </a:r>
            <a:endParaRPr lang="de-CH" sz="2400" dirty="0"/>
          </a:p>
        </p:txBody>
      </p:sp>
      <p:cxnSp>
        <p:nvCxnSpPr>
          <p:cNvPr id="79" name="Gerade Verbindung mit Pfeil 78"/>
          <p:cNvCxnSpPr>
            <a:endCxn id="80" idx="2"/>
          </p:cNvCxnSpPr>
          <p:nvPr/>
        </p:nvCxnSpPr>
        <p:spPr>
          <a:xfrm>
            <a:off x="6267073" y="6083178"/>
            <a:ext cx="1686172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Eine Ecke des Rechtecks schneiden 79"/>
          <p:cNvSpPr/>
          <p:nvPr/>
        </p:nvSpPr>
        <p:spPr>
          <a:xfrm>
            <a:off x="7953245" y="5801407"/>
            <a:ext cx="939235" cy="563541"/>
          </a:xfrm>
          <a:prstGeom prst="snip1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2800" dirty="0" smtClean="0"/>
              <a:t>JA</a:t>
            </a:r>
            <a:endParaRPr lang="de-CH" sz="2800" dirty="0"/>
          </a:p>
        </p:txBody>
      </p:sp>
      <p:cxnSp>
        <p:nvCxnSpPr>
          <p:cNvPr id="81" name="Gerade Verbindung mit Pfeil 80"/>
          <p:cNvCxnSpPr/>
          <p:nvPr/>
        </p:nvCxnSpPr>
        <p:spPr>
          <a:xfrm>
            <a:off x="6300456" y="5222938"/>
            <a:ext cx="43831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Abgerundetes Rechteck 81"/>
          <p:cNvSpPr/>
          <p:nvPr/>
        </p:nvSpPr>
        <p:spPr>
          <a:xfrm>
            <a:off x="2627783" y="4725144"/>
            <a:ext cx="648072" cy="398708"/>
          </a:xfrm>
          <a:prstGeom prst="roundRect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3200" b="1" dirty="0" smtClean="0"/>
              <a:t>H</a:t>
            </a:r>
            <a:endParaRPr lang="de-CH" sz="3200" b="1" dirty="0"/>
          </a:p>
        </p:txBody>
      </p:sp>
      <p:sp>
        <p:nvSpPr>
          <p:cNvPr id="83" name="Abgerundetes Rechteck 82"/>
          <p:cNvSpPr/>
          <p:nvPr/>
        </p:nvSpPr>
        <p:spPr>
          <a:xfrm>
            <a:off x="1770213" y="4297650"/>
            <a:ext cx="648072" cy="398708"/>
          </a:xfrm>
          <a:prstGeom prst="roundRect">
            <a:avLst/>
          </a:prstGeom>
          <a:ln w="5715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3200" b="1" dirty="0" smtClean="0"/>
              <a:t>B</a:t>
            </a:r>
            <a:endParaRPr lang="de-CH" sz="3200" b="1" dirty="0"/>
          </a:p>
        </p:txBody>
      </p:sp>
    </p:spTree>
    <p:extLst>
      <p:ext uri="{BB962C8B-B14F-4D97-AF65-F5344CB8AC3E}">
        <p14:creationId xmlns:p14="http://schemas.microsoft.com/office/powerpoint/2010/main" val="692632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9" grpId="0" animBg="1"/>
      <p:bldP spid="70" grpId="0" animBg="1"/>
      <p:bldP spid="73" grpId="0" animBg="1"/>
      <p:bldP spid="74" grpId="0" animBg="1"/>
      <p:bldP spid="77" grpId="0" animBg="1"/>
      <p:bldP spid="78" grpId="0" animBg="1"/>
      <p:bldP spid="80" grpId="0" animBg="1"/>
      <p:bldP spid="82" grpId="0" animBg="1"/>
      <p:bldP spid="8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 smtClean="0">
                <a:solidFill>
                  <a:schemeClr val="accent2">
                    <a:lumMod val="75000"/>
                  </a:schemeClr>
                </a:solidFill>
              </a:rPr>
              <a:t>Beweis  (2)</a:t>
            </a:r>
            <a:endParaRPr lang="de-CH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558119" y="1268760"/>
            <a:ext cx="82623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dirty="0" smtClean="0"/>
              <a:t>Hält B auf die Eingabe von B?</a:t>
            </a:r>
            <a:endParaRPr lang="de-CH" sz="3200" dirty="0"/>
          </a:p>
        </p:txBody>
      </p:sp>
      <p:pic>
        <p:nvPicPr>
          <p:cNvPr id="32" name="Picture 2" descr="Bildergebnis für spinner wait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8952" y="1710680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Rechteck 41"/>
          <p:cNvSpPr/>
          <p:nvPr/>
        </p:nvSpPr>
        <p:spPr>
          <a:xfrm>
            <a:off x="1547664" y="2194074"/>
            <a:ext cx="5976664" cy="2172356"/>
          </a:xfrm>
          <a:prstGeom prst="rect">
            <a:avLst/>
          </a:prstGeom>
          <a:noFill/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sz="2800" dirty="0"/>
          </a:p>
        </p:txBody>
      </p:sp>
      <p:sp>
        <p:nvSpPr>
          <p:cNvPr id="45" name="Rechteck 44"/>
          <p:cNvSpPr/>
          <p:nvPr/>
        </p:nvSpPr>
        <p:spPr>
          <a:xfrm>
            <a:off x="2346278" y="2638238"/>
            <a:ext cx="2504626" cy="1440160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2800" dirty="0" smtClean="0"/>
              <a:t>Hält Algorithmus B für Eingabe B? </a:t>
            </a:r>
            <a:endParaRPr lang="de-CH" sz="2800" dirty="0"/>
          </a:p>
        </p:txBody>
      </p:sp>
      <p:cxnSp>
        <p:nvCxnSpPr>
          <p:cNvPr id="48" name="Gerade Verbindung mit Pfeil 47"/>
          <p:cNvCxnSpPr>
            <a:stCxn id="50" idx="3"/>
          </p:cNvCxnSpPr>
          <p:nvPr/>
        </p:nvCxnSpPr>
        <p:spPr>
          <a:xfrm flipV="1">
            <a:off x="1190755" y="2920008"/>
            <a:ext cx="1155523" cy="1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>
            <a:stCxn id="51" idx="3"/>
          </p:cNvCxnSpPr>
          <p:nvPr/>
        </p:nvCxnSpPr>
        <p:spPr>
          <a:xfrm>
            <a:off x="1190755" y="3765320"/>
            <a:ext cx="1155523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Abgerundetes Rechteck 49"/>
          <p:cNvSpPr/>
          <p:nvPr/>
        </p:nvSpPr>
        <p:spPr>
          <a:xfrm>
            <a:off x="251520" y="2638238"/>
            <a:ext cx="939235" cy="563541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2800" dirty="0"/>
              <a:t>B</a:t>
            </a:r>
          </a:p>
        </p:txBody>
      </p:sp>
      <p:sp>
        <p:nvSpPr>
          <p:cNvPr id="51" name="Abgerundetes Rechteck 50"/>
          <p:cNvSpPr/>
          <p:nvPr/>
        </p:nvSpPr>
        <p:spPr>
          <a:xfrm>
            <a:off x="251520" y="3483549"/>
            <a:ext cx="939235" cy="563541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2800" dirty="0" smtClean="0"/>
              <a:t>B</a:t>
            </a:r>
            <a:endParaRPr lang="de-CH" sz="2800" dirty="0"/>
          </a:p>
        </p:txBody>
      </p:sp>
      <p:cxnSp>
        <p:nvCxnSpPr>
          <p:cNvPr id="52" name="Gerade Verbindung mit Pfeil 51"/>
          <p:cNvCxnSpPr/>
          <p:nvPr/>
        </p:nvCxnSpPr>
        <p:spPr>
          <a:xfrm>
            <a:off x="4850904" y="2920008"/>
            <a:ext cx="43831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mit Pfeil 52"/>
          <p:cNvCxnSpPr/>
          <p:nvPr/>
        </p:nvCxnSpPr>
        <p:spPr>
          <a:xfrm>
            <a:off x="4850904" y="3765320"/>
            <a:ext cx="43831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Eine Ecke des Rechtecks schneiden 53"/>
          <p:cNvSpPr/>
          <p:nvPr/>
        </p:nvSpPr>
        <p:spPr>
          <a:xfrm>
            <a:off x="5289214" y="2638238"/>
            <a:ext cx="939235" cy="563541"/>
          </a:xfrm>
          <a:prstGeom prst="snip1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2800" dirty="0" smtClean="0"/>
              <a:t>JA</a:t>
            </a:r>
            <a:endParaRPr lang="de-CH" sz="2800" dirty="0"/>
          </a:p>
        </p:txBody>
      </p:sp>
      <p:sp>
        <p:nvSpPr>
          <p:cNvPr id="55" name="Eine Ecke des Rechtecks schneiden 54"/>
          <p:cNvSpPr/>
          <p:nvPr/>
        </p:nvSpPr>
        <p:spPr>
          <a:xfrm>
            <a:off x="5289214" y="3494476"/>
            <a:ext cx="939235" cy="563541"/>
          </a:xfrm>
          <a:prstGeom prst="snip1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2400" dirty="0" smtClean="0"/>
              <a:t>NEIN</a:t>
            </a:r>
            <a:endParaRPr lang="de-CH" sz="2400" dirty="0"/>
          </a:p>
        </p:txBody>
      </p:sp>
      <p:cxnSp>
        <p:nvCxnSpPr>
          <p:cNvPr id="56" name="Gerade Verbindung mit Pfeil 55"/>
          <p:cNvCxnSpPr>
            <a:endCxn id="57" idx="2"/>
          </p:cNvCxnSpPr>
          <p:nvPr/>
        </p:nvCxnSpPr>
        <p:spPr>
          <a:xfrm>
            <a:off x="6195066" y="3780248"/>
            <a:ext cx="1686172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Eine Ecke des Rechtecks schneiden 56"/>
          <p:cNvSpPr/>
          <p:nvPr/>
        </p:nvSpPr>
        <p:spPr>
          <a:xfrm>
            <a:off x="7881238" y="3498477"/>
            <a:ext cx="939235" cy="563541"/>
          </a:xfrm>
          <a:prstGeom prst="snip1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2800" dirty="0" smtClean="0"/>
              <a:t>JA</a:t>
            </a:r>
            <a:endParaRPr lang="de-CH" sz="2800" dirty="0"/>
          </a:p>
        </p:txBody>
      </p:sp>
      <p:cxnSp>
        <p:nvCxnSpPr>
          <p:cNvPr id="58" name="Gerade Verbindung mit Pfeil 57"/>
          <p:cNvCxnSpPr/>
          <p:nvPr/>
        </p:nvCxnSpPr>
        <p:spPr>
          <a:xfrm>
            <a:off x="6228449" y="2920008"/>
            <a:ext cx="43831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Abgerundetes Rechteck 58"/>
          <p:cNvSpPr/>
          <p:nvPr/>
        </p:nvSpPr>
        <p:spPr>
          <a:xfrm>
            <a:off x="2555776" y="2422214"/>
            <a:ext cx="648072" cy="398708"/>
          </a:xfrm>
          <a:prstGeom prst="roundRect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3200" b="1" dirty="0" smtClean="0"/>
              <a:t>H</a:t>
            </a:r>
            <a:endParaRPr lang="de-CH" sz="3200" b="1" dirty="0"/>
          </a:p>
        </p:txBody>
      </p:sp>
      <p:sp>
        <p:nvSpPr>
          <p:cNvPr id="60" name="Abgerundetes Rechteck 59"/>
          <p:cNvSpPr/>
          <p:nvPr/>
        </p:nvSpPr>
        <p:spPr>
          <a:xfrm>
            <a:off x="1698206" y="1994720"/>
            <a:ext cx="648072" cy="398708"/>
          </a:xfrm>
          <a:prstGeom prst="roundRect">
            <a:avLst/>
          </a:prstGeom>
          <a:ln w="5715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3200" b="1" dirty="0" smtClean="0"/>
              <a:t>B</a:t>
            </a:r>
            <a:endParaRPr lang="de-CH" sz="3200" b="1" dirty="0"/>
          </a:p>
        </p:txBody>
      </p:sp>
      <p:sp>
        <p:nvSpPr>
          <p:cNvPr id="80" name="Textfeld 79"/>
          <p:cNvSpPr txBox="1"/>
          <p:nvPr/>
        </p:nvSpPr>
        <p:spPr>
          <a:xfrm>
            <a:off x="558119" y="4934206"/>
            <a:ext cx="82623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e-CH" sz="3200" dirty="0" smtClean="0"/>
              <a:t>B </a:t>
            </a:r>
            <a:r>
              <a:rPr lang="de-CH" sz="3200" b="1" dirty="0" smtClean="0"/>
              <a:t>hält</a:t>
            </a:r>
            <a:r>
              <a:rPr lang="de-CH" sz="3200" dirty="0" smtClean="0"/>
              <a:t> auf B gemäss H und </a:t>
            </a:r>
            <a:r>
              <a:rPr lang="de-CH" sz="3200" b="1" dirty="0" smtClean="0"/>
              <a:t>läuft weiter</a:t>
            </a:r>
          </a:p>
          <a:p>
            <a:pPr marL="514350" indent="-514350">
              <a:buFont typeface="+mj-lt"/>
              <a:buAutoNum type="arabicPeriod"/>
            </a:pPr>
            <a:r>
              <a:rPr lang="de-CH" sz="3200" dirty="0" smtClean="0"/>
              <a:t>B </a:t>
            </a:r>
            <a:r>
              <a:rPr lang="de-CH" sz="3200" b="1" dirty="0" smtClean="0"/>
              <a:t>hält nicht </a:t>
            </a:r>
            <a:r>
              <a:rPr lang="de-CH" sz="3200" dirty="0" smtClean="0"/>
              <a:t>auf B gemäss H und </a:t>
            </a:r>
            <a:r>
              <a:rPr lang="de-CH" sz="3200" b="1" dirty="0" smtClean="0"/>
              <a:t>hält </a:t>
            </a:r>
            <a:endParaRPr lang="de-CH" sz="3200" b="1" dirty="0"/>
          </a:p>
        </p:txBody>
      </p:sp>
      <p:pic>
        <p:nvPicPr>
          <p:cNvPr id="7170" name="Picture 2" descr="Bildergebnis für widerspruch stempe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5496" y="3498477"/>
            <a:ext cx="5221882" cy="1927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Textfeld 80"/>
          <p:cNvSpPr txBox="1"/>
          <p:nvPr/>
        </p:nvSpPr>
        <p:spPr>
          <a:xfrm>
            <a:off x="558119" y="6144123"/>
            <a:ext cx="82623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dirty="0" smtClean="0">
                <a:sym typeface="Wingdings" panose="05000000000000000000" pitchFamily="2" charset="2"/>
              </a:rPr>
              <a:t> Annahme </a:t>
            </a:r>
            <a:r>
              <a:rPr lang="de-CH" sz="3200" b="1" dirty="0" smtClean="0">
                <a:sym typeface="Wingdings" panose="05000000000000000000" pitchFamily="2" charset="2"/>
              </a:rPr>
              <a:t>H</a:t>
            </a:r>
            <a:r>
              <a:rPr lang="de-CH" sz="3200" dirty="0" smtClean="0">
                <a:sym typeface="Wingdings" panose="05000000000000000000" pitchFamily="2" charset="2"/>
              </a:rPr>
              <a:t> existiert war falsch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1206770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Siehe …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smtClean="0"/>
              <a:t>https://youtu.be/wGLQiHXHWNk</a:t>
            </a:r>
          </a:p>
          <a:p>
            <a:endParaRPr lang="de-CH" dirty="0" smtClean="0"/>
          </a:p>
          <a:p>
            <a:endParaRPr lang="de-CH" dirty="0"/>
          </a:p>
          <a:p>
            <a:endParaRPr lang="de-CH" dirty="0" smtClean="0"/>
          </a:p>
          <a:p>
            <a:r>
              <a:rPr lang="de-CH" dirty="0" smtClean="0"/>
              <a:t>https://youtu.be/macM_MtS_w4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7418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Diagonalisierung</a:t>
            </a:r>
            <a:endParaRPr lang="de-CH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el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91106624"/>
                  </p:ext>
                </p:extLst>
              </p:nvPr>
            </p:nvGraphicFramePr>
            <p:xfrm>
              <a:off x="1043608" y="1628800"/>
              <a:ext cx="6095997" cy="45720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77333"/>
                    <a:gridCol w="677333"/>
                    <a:gridCol w="677333"/>
                    <a:gridCol w="677333"/>
                    <a:gridCol w="677333"/>
                    <a:gridCol w="677333"/>
                    <a:gridCol w="677333"/>
                    <a:gridCol w="677333"/>
                    <a:gridCol w="677333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de-CH" sz="240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CH" sz="2400" b="0" i="1" smtClean="0">
                                        <a:latin typeface="Cambria Math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de-CH" sz="2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de-CH" sz="240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CH" sz="2400" b="0" i="1" smtClean="0">
                                        <a:latin typeface="Cambria Math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de-CH" sz="2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de-CH" sz="240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CH" sz="2400" b="0" i="1" smtClean="0">
                                        <a:latin typeface="Cambria Math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de-CH" sz="2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CH" sz="2400" dirty="0" smtClean="0"/>
                            <a:t>…</a:t>
                          </a:r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de-CH" sz="240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CH" sz="2400" b="0" i="1" smtClean="0">
                                        <a:latin typeface="Cambria Math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de-CH" sz="2400" b="0" i="1" smtClean="0">
                                        <a:latin typeface="Cambria Math"/>
                                      </a:rPr>
                                      <m:t>𝐷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CH" sz="2400" dirty="0" smtClean="0"/>
                            <a:t>…</a:t>
                          </a:r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de-CH" sz="240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CH" sz="2400" b="0" i="1" smtClean="0">
                                        <a:latin typeface="Cambria Math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de-CH" sz="2400" b="0" i="1" smtClean="0">
                                        <a:latin typeface="Cambria Math"/>
                                      </a:rPr>
                                      <m:t>𝐷</m:t>
                                    </m:r>
                                    <m:r>
                                      <a:rPr lang="de-CH" sz="2400" b="0" i="1" smtClean="0">
                                        <a:latin typeface="Cambria Math"/>
                                      </a:rPr>
                                      <m:t>′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CH" sz="2400" dirty="0" smtClean="0"/>
                            <a:t>…</a:t>
                          </a:r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de-CH" sz="240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CH" sz="2400" b="0" i="1" smtClean="0">
                                        <a:latin typeface="Cambria Math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de-CH" sz="2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de-CH" sz="2400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CH" sz="2400" dirty="0" smtClean="0">
                              <a:solidFill>
                                <a:srgbClr val="FF0000"/>
                              </a:solidFill>
                            </a:rPr>
                            <a:t>H</a:t>
                          </a:r>
                          <a:endParaRPr lang="de-CH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CH" sz="2400" i="1" smtClean="0">
                                    <a:latin typeface="Cambria Math"/>
                                    <a:ea typeface="Cambria Math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CH" sz="2400" i="1" smtClean="0">
                                    <a:latin typeface="Cambria Math"/>
                                    <a:ea typeface="Cambria Math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de-CH" sz="240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CH" sz="2400" b="0" i="1" smtClean="0">
                                        <a:latin typeface="Cambria Math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de-CH" sz="2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de-CH" sz="2400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CH" sz="2400" i="1" smtClean="0">
                                    <a:latin typeface="Cambria Math"/>
                                    <a:ea typeface="Cambria Math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CH" sz="240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de-CH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de-CH" sz="2400" dirty="0" smtClean="0"/>
                            <a:t>H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de-CH" sz="240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CH" sz="2400" b="0" i="1" smtClean="0">
                                        <a:latin typeface="Cambria Math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de-CH" sz="2400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de-CH" sz="2400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de-CH" sz="2400" dirty="0" smtClean="0"/>
                            <a:t>H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CH" sz="2400" i="1" smtClean="0">
                                    <a:latin typeface="Cambria Math"/>
                                    <a:ea typeface="Cambria Math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de-CH" sz="2400" dirty="0" smtClean="0">
                              <a:solidFill>
                                <a:srgbClr val="FF0000"/>
                              </a:solidFill>
                            </a:rPr>
                            <a:t>H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CH" sz="2400" i="1" smtClean="0">
                                    <a:latin typeface="Cambria Math"/>
                                    <a:ea typeface="Cambria Math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de-CH" sz="2400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CH" sz="2400" i="1" smtClean="0">
                                    <a:latin typeface="Cambria Math"/>
                                    <a:ea typeface="Cambria Math"/>
                                  </a:rPr>
                                  <m:t>⋱</m:t>
                                </m:r>
                              </m:oMath>
                            </m:oMathPara>
                          </a14:m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de-CH" sz="240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CH" sz="2400" b="0" i="1" smtClean="0">
                                        <a:latin typeface="Cambria Math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de-CH" sz="2400" b="0" i="1" smtClean="0">
                                        <a:latin typeface="Cambria Math"/>
                                      </a:rPr>
                                      <m:t>𝐷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de-CH" sz="2400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de-CH" sz="2400" dirty="0" smtClean="0">
                              <a:solidFill>
                                <a:srgbClr val="FF0000"/>
                              </a:solidFill>
                            </a:rPr>
                            <a:t>H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CH" sz="240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de-CH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de-CH" sz="2400" dirty="0" smtClean="0">
                              <a:solidFill>
                                <a:srgbClr val="FF0000"/>
                              </a:solidFill>
                            </a:rPr>
                            <a:t>H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CH" sz="2400" dirty="0" smtClean="0"/>
                            <a:t>H</a:t>
                          </a:r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CH" sz="2400" i="1" smtClean="0">
                                    <a:latin typeface="Cambria Math"/>
                                    <a:ea typeface="Cambria Math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de-CH" sz="2400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CH" sz="2400" i="1" smtClean="0">
                                    <a:latin typeface="Cambria Math"/>
                                    <a:ea typeface="Cambria Math"/>
                                  </a:rPr>
                                  <m:t>⋱</m:t>
                                </m:r>
                              </m:oMath>
                            </m:oMathPara>
                          </a14:m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de-CH" sz="240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CH" sz="2400" b="0" i="1" smtClean="0">
                                        <a:latin typeface="Cambria Math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de-CH" sz="2400" b="0" i="1" smtClean="0">
                                        <a:latin typeface="Cambria Math"/>
                                      </a:rPr>
                                      <m:t>𝐷</m:t>
                                    </m:r>
                                    <m:r>
                                      <a:rPr lang="de-CH" sz="2400" b="0" i="1" smtClean="0">
                                        <a:latin typeface="Cambria Math"/>
                                      </a:rPr>
                                      <m:t>′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de-CH" sz="2400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CH" sz="2400" i="1" smtClean="0">
                                    <a:solidFill>
                                      <a:schemeClr val="tx2">
                                        <a:lumMod val="60000"/>
                                        <a:lumOff val="4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de-CH" sz="2400" dirty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CH" sz="2400" b="0" i="1" smtClean="0">
                                    <a:solidFill>
                                      <a:schemeClr val="tx2">
                                        <a:lumMod val="60000"/>
                                        <a:lumOff val="4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𝐻</m:t>
                                </m:r>
                              </m:oMath>
                            </m:oMathPara>
                          </a14:m>
                          <a:endParaRPr lang="de-CH" sz="2400" dirty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CH" sz="2400" i="1" smtClean="0">
                                    <a:solidFill>
                                      <a:schemeClr val="tx2">
                                        <a:lumMod val="60000"/>
                                        <a:lumOff val="4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de-CH" sz="2400" dirty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CH" sz="2400" i="1" smtClean="0">
                                    <a:solidFill>
                                      <a:schemeClr val="tx2">
                                        <a:lumMod val="60000"/>
                                        <a:lumOff val="4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de-CH" sz="2400" dirty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CH" sz="2400" dirty="0" smtClean="0"/>
                            <a:t>?</a:t>
                          </a:r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CH" sz="2400" i="1" smtClean="0">
                                    <a:latin typeface="Cambria Math"/>
                                    <a:ea typeface="Cambria Math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de-CH" sz="2400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68630"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5" name="Tabel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91106624"/>
                  </p:ext>
                </p:extLst>
              </p:nvPr>
            </p:nvGraphicFramePr>
            <p:xfrm>
              <a:off x="1043608" y="1628800"/>
              <a:ext cx="6095997" cy="45720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77333"/>
                    <a:gridCol w="677333"/>
                    <a:gridCol w="677333"/>
                    <a:gridCol w="677333"/>
                    <a:gridCol w="677333"/>
                    <a:gridCol w="677333"/>
                    <a:gridCol w="677333"/>
                    <a:gridCol w="677333"/>
                    <a:gridCol w="677333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00000" t="-10667" r="-701802" b="-9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200000" t="-10667" r="-601802" b="-9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300000" t="-10667" r="-501802" b="-9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CH" sz="2400" dirty="0" smtClean="0"/>
                            <a:t>…</a:t>
                          </a:r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500901" t="-10667" r="-300901" b="-9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CH" sz="2400" dirty="0" smtClean="0"/>
                            <a:t>…</a:t>
                          </a:r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700901" t="-10667" r="-100901" b="-9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CH" sz="2400" dirty="0" smtClean="0"/>
                            <a:t>…</a:t>
                          </a:r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110667" r="-801802" b="-8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CH" sz="2400" dirty="0" smtClean="0">
                              <a:solidFill>
                                <a:srgbClr val="FF0000"/>
                              </a:solidFill>
                            </a:rPr>
                            <a:t>H</a:t>
                          </a:r>
                          <a:endParaRPr lang="de-CH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200000" t="-110667" r="-601802" b="-8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300000" t="-110667" r="-501802" b="-8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210667" r="-801802" b="-7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00000" t="-210667" r="-701802" b="-7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200000" t="-210667" r="-601802" b="-7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de-CH" sz="2400" dirty="0" smtClean="0"/>
                            <a:t>H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310667" r="-801802" b="-6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de-CH" sz="2400" dirty="0" smtClean="0"/>
                            <a:t>H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200000" t="-310667" r="-601802" b="-6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de-CH" sz="2400" dirty="0" smtClean="0">
                              <a:solidFill>
                                <a:srgbClr val="FF0000"/>
                              </a:solidFill>
                            </a:rPr>
                            <a:t>H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410667" r="-801802" b="-5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396429" t="-410667" r="-397321" b="-5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510667" r="-801802" b="-4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de-CH" sz="2400" dirty="0" smtClean="0">
                              <a:solidFill>
                                <a:srgbClr val="FF0000"/>
                              </a:solidFill>
                            </a:rPr>
                            <a:t>H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200000" t="-510667" r="-601802" b="-4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de-CH" sz="2400" dirty="0" smtClean="0">
                              <a:solidFill>
                                <a:srgbClr val="FF0000"/>
                              </a:solidFill>
                            </a:rPr>
                            <a:t>H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CH" sz="2400" dirty="0" smtClean="0"/>
                            <a:t>H</a:t>
                          </a:r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610667" r="-801802" b="-3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600901" t="-610667" r="-200901" b="-3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710667" r="-801802" b="-2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00000" t="-710667" r="-701802" b="-2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200000" t="-710667" r="-601802" b="-2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300000" t="-710667" r="-501802" b="-2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500901" t="-710667" r="-300901" b="-2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de-CH" sz="2400" dirty="0" smtClean="0"/>
                            <a:t>?</a:t>
                          </a:r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810667" r="-801802" b="-1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de-CH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ysDot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27083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 smtClean="0">
                <a:solidFill>
                  <a:schemeClr val="accent2">
                    <a:lumMod val="75000"/>
                  </a:schemeClr>
                </a:solidFill>
              </a:rPr>
              <a:t>Wie komplex ist ein Problem?</a:t>
            </a:r>
            <a:endParaRPr lang="de-CH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558118" y="1412776"/>
            <a:ext cx="833436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Wie viele Operationen sind nötig um abhängig von der Eingabelänge</a:t>
            </a:r>
            <a:r>
              <a:rPr lang="de-CH" sz="2800" dirty="0"/>
              <a:t> </a:t>
            </a:r>
            <a:r>
              <a:rPr lang="de-CH" sz="2800" dirty="0" smtClean="0"/>
              <a:t>zu Lösung zu kommen?</a:t>
            </a:r>
          </a:p>
          <a:p>
            <a:endParaRPr lang="de-CH" sz="2800" dirty="0"/>
          </a:p>
          <a:p>
            <a:r>
              <a:rPr lang="de-CH" sz="2800" b="1" dirty="0" smtClean="0"/>
              <a:t>Beispiel</a:t>
            </a:r>
            <a:r>
              <a:rPr lang="de-CH" sz="2800" dirty="0" smtClean="0"/>
              <a:t>: 	Unär nach Binär</a:t>
            </a:r>
            <a:br>
              <a:rPr lang="de-CH" sz="2800" dirty="0" smtClean="0"/>
            </a:br>
            <a:r>
              <a:rPr lang="de-CH" sz="2800" dirty="0" smtClean="0"/>
              <a:t>		11111111111111111 </a:t>
            </a:r>
            <a:r>
              <a:rPr lang="de-CH" sz="2800" dirty="0" smtClean="0">
                <a:sym typeface="Wingdings" panose="05000000000000000000" pitchFamily="2" charset="2"/>
              </a:rPr>
              <a:t> 10001</a:t>
            </a:r>
            <a:endParaRPr lang="de-CH" sz="2800" dirty="0"/>
          </a:p>
        </p:txBody>
      </p:sp>
      <p:sp>
        <p:nvSpPr>
          <p:cNvPr id="4" name="Rechteck 3"/>
          <p:cNvSpPr/>
          <p:nvPr/>
        </p:nvSpPr>
        <p:spPr>
          <a:xfrm>
            <a:off x="558118" y="4581128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sz="2400" dirty="0" smtClean="0">
                <a:latin typeface="Consolas" panose="020B0609020204030204" pitchFamily="49" charset="0"/>
              </a:rPr>
              <a:t>/^(1+)\1(α|$)/$1α0/  </a:t>
            </a:r>
          </a:p>
          <a:p>
            <a:r>
              <a:rPr lang="el-GR" sz="2400" dirty="0" smtClean="0">
                <a:latin typeface="Consolas" panose="020B0609020204030204" pitchFamily="49" charset="0"/>
              </a:rPr>
              <a:t>/^1(1+)\1(α|$)/$1α1/</a:t>
            </a:r>
          </a:p>
          <a:p>
            <a:r>
              <a:rPr lang="el-GR" sz="2400" dirty="0" smtClean="0">
                <a:latin typeface="Consolas" panose="020B0609020204030204" pitchFamily="49" charset="0"/>
              </a:rPr>
              <a:t>/^1α/1/!</a:t>
            </a:r>
          </a:p>
          <a:p>
            <a:r>
              <a:rPr lang="el-GR" sz="2400" dirty="0" smtClean="0">
                <a:latin typeface="Consolas" panose="020B0609020204030204" pitchFamily="49" charset="0"/>
              </a:rPr>
              <a:t>/^$/0/!</a:t>
            </a:r>
            <a:endParaRPr lang="de-CH" sz="2400" dirty="0">
              <a:latin typeface="Consolas" panose="020B0609020204030204" pitchFamily="49" charset="0"/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02929"/>
              </p:ext>
            </p:extLst>
          </p:nvPr>
        </p:nvGraphicFramePr>
        <p:xfrm>
          <a:off x="4561657" y="4624536"/>
          <a:ext cx="3826767" cy="1981200"/>
        </p:xfrm>
        <a:graphic>
          <a:graphicData uri="http://schemas.openxmlformats.org/drawingml/2006/table">
            <a:tbl>
              <a:tblPr/>
              <a:tblGrid>
                <a:gridCol w="432047"/>
                <a:gridCol w="432048"/>
                <a:gridCol w="2962672"/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de-CH" sz="2000" dirty="0" smtClean="0">
                          <a:effectLst/>
                          <a:latin typeface="Consolas" panose="020B0609020204030204" pitchFamily="49" charset="0"/>
                        </a:rPr>
                        <a:t>1</a:t>
                      </a:r>
                      <a:endParaRPr lang="de-CH" sz="2000" dirty="0">
                        <a:effectLst/>
                        <a:latin typeface="Consolas" panose="020B0609020204030204" pitchFamily="49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CH" sz="2000">
                          <a:effectLst/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000" dirty="0" smtClean="0">
                          <a:effectLst/>
                          <a:latin typeface="Consolas" panose="020B0609020204030204" pitchFamily="49" charset="0"/>
                        </a:rPr>
                        <a:t>11111111α1</a:t>
                      </a:r>
                      <a:endParaRPr lang="el-GR" sz="2000" dirty="0">
                        <a:effectLst/>
                        <a:latin typeface="Consolas" panose="020B0609020204030204" pitchFamily="49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de-CH" sz="2000">
                          <a:effectLst/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CH" sz="2000">
                          <a:effectLst/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000">
                          <a:effectLst/>
                          <a:latin typeface="Consolas" panose="020B0609020204030204" pitchFamily="49" charset="0"/>
                        </a:rPr>
                        <a:t>1111α01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de-CH" sz="2000">
                          <a:effectLst/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CH" sz="2000">
                          <a:effectLst/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000">
                          <a:effectLst/>
                          <a:latin typeface="Consolas" panose="020B0609020204030204" pitchFamily="49" charset="0"/>
                        </a:rPr>
                        <a:t>11α001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de-CH" sz="2000">
                          <a:effectLst/>
                          <a:latin typeface="Consolas" panose="020B0609020204030204" pitchFamily="49" charset="0"/>
                        </a:rPr>
                        <a:t>4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CH" sz="2000">
                          <a:effectLst/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000">
                          <a:effectLst/>
                          <a:latin typeface="Consolas" panose="020B0609020204030204" pitchFamily="49" charset="0"/>
                        </a:rPr>
                        <a:t>1α0001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de-CH" sz="2000">
                          <a:effectLst/>
                          <a:latin typeface="Consolas" panose="020B0609020204030204" pitchFamily="49" charset="0"/>
                        </a:rPr>
                        <a:t>5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CH" sz="2000" dirty="0">
                          <a:effectLst/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CH" sz="2000" dirty="0">
                          <a:effectLst/>
                          <a:latin typeface="Consolas" panose="020B0609020204030204" pitchFamily="49" charset="0"/>
                        </a:rPr>
                        <a:t>10001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echteck 6"/>
          <p:cNvSpPr/>
          <p:nvPr/>
        </p:nvSpPr>
        <p:spPr>
          <a:xfrm rot="422952">
            <a:off x="6255507" y="4132904"/>
            <a:ext cx="2736304" cy="6138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dirty="0" smtClean="0"/>
              <a:t>5 Ersetzungsoperationen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2991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 smtClean="0">
                <a:solidFill>
                  <a:schemeClr val="accent2">
                    <a:lumMod val="75000"/>
                  </a:schemeClr>
                </a:solidFill>
              </a:rPr>
              <a:t>Rein </a:t>
            </a:r>
            <a:r>
              <a:rPr lang="de-CH" b="1" dirty="0" err="1" smtClean="0">
                <a:solidFill>
                  <a:schemeClr val="accent2">
                    <a:lumMod val="75000"/>
                  </a:schemeClr>
                </a:solidFill>
              </a:rPr>
              <a:t>literale</a:t>
            </a:r>
            <a:r>
              <a:rPr lang="de-CH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CH" b="1" dirty="0" err="1" smtClean="0">
                <a:solidFill>
                  <a:schemeClr val="accent2">
                    <a:lumMod val="75000"/>
                  </a:schemeClr>
                </a:solidFill>
              </a:rPr>
              <a:t>Markov</a:t>
            </a:r>
            <a:r>
              <a:rPr lang="de-CH" b="1" dirty="0" smtClean="0">
                <a:solidFill>
                  <a:schemeClr val="accent2">
                    <a:lumMod val="75000"/>
                  </a:schemeClr>
                </a:solidFill>
              </a:rPr>
              <a:t> Algorithmen </a:t>
            </a:r>
            <a:endParaRPr lang="de-CH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558118" y="1412776"/>
            <a:ext cx="833436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Wie viele Operationen sind bei rein </a:t>
            </a:r>
            <a:r>
              <a:rPr lang="de-CH" sz="2800" dirty="0" err="1" smtClean="0"/>
              <a:t>literalen</a:t>
            </a:r>
            <a:r>
              <a:rPr lang="de-CH" sz="2800" dirty="0" smtClean="0"/>
              <a:t> Ersetzungsregeln nötig?</a:t>
            </a:r>
          </a:p>
          <a:p>
            <a:endParaRPr lang="de-CH" sz="2800" dirty="0" smtClean="0"/>
          </a:p>
          <a:p>
            <a:r>
              <a:rPr lang="de-CH" sz="2800" b="1" dirty="0" smtClean="0"/>
              <a:t>Beispiel</a:t>
            </a:r>
            <a:r>
              <a:rPr lang="de-CH" sz="2800" dirty="0" smtClean="0"/>
              <a:t>: 	Unär nach Binär</a:t>
            </a:r>
            <a:br>
              <a:rPr lang="de-CH" sz="2800" dirty="0" smtClean="0"/>
            </a:br>
            <a:r>
              <a:rPr lang="de-CH" sz="2800" dirty="0" smtClean="0"/>
              <a:t>		11111111111111111 </a:t>
            </a:r>
            <a:r>
              <a:rPr lang="de-CH" sz="2800" dirty="0" smtClean="0">
                <a:sym typeface="Wingdings" panose="05000000000000000000" pitchFamily="2" charset="2"/>
              </a:rPr>
              <a:t> 10001</a:t>
            </a:r>
            <a:endParaRPr lang="de-CH" sz="2800" dirty="0"/>
          </a:p>
        </p:txBody>
      </p:sp>
      <p:sp>
        <p:nvSpPr>
          <p:cNvPr id="4" name="Rechteck 3"/>
          <p:cNvSpPr/>
          <p:nvPr/>
        </p:nvSpPr>
        <p:spPr>
          <a:xfrm>
            <a:off x="1133872" y="4005064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sz="2400" dirty="0" smtClean="0">
                <a:latin typeface="Consolas" panose="020B0609020204030204" pitchFamily="49" charset="0"/>
              </a:rPr>
              <a:t>/1β/β0/</a:t>
            </a:r>
          </a:p>
          <a:p>
            <a:r>
              <a:rPr lang="el-GR" sz="2400" dirty="0" smtClean="0">
                <a:latin typeface="Consolas" panose="020B0609020204030204" pitchFamily="49" charset="0"/>
              </a:rPr>
              <a:t>/0β/1/</a:t>
            </a:r>
          </a:p>
          <a:p>
            <a:r>
              <a:rPr lang="el-GR" sz="2400" dirty="0" smtClean="0">
                <a:latin typeface="Consolas" panose="020B0609020204030204" pitchFamily="49" charset="0"/>
              </a:rPr>
              <a:t>/β/1/</a:t>
            </a:r>
          </a:p>
          <a:p>
            <a:r>
              <a:rPr lang="el-GR" sz="2400" dirty="0" smtClean="0">
                <a:latin typeface="Consolas" panose="020B0609020204030204" pitchFamily="49" charset="0"/>
              </a:rPr>
              <a:t>/α1/βα/</a:t>
            </a:r>
          </a:p>
          <a:p>
            <a:r>
              <a:rPr lang="el-GR" sz="2400" dirty="0" smtClean="0">
                <a:latin typeface="Consolas" panose="020B0609020204030204" pitchFamily="49" charset="0"/>
              </a:rPr>
              <a:t>/α// !</a:t>
            </a:r>
          </a:p>
          <a:p>
            <a:r>
              <a:rPr lang="el-GR" sz="2400" dirty="0" smtClean="0">
                <a:latin typeface="Consolas" panose="020B0609020204030204" pitchFamily="49" charset="0"/>
              </a:rPr>
              <a:t>/1/α1/</a:t>
            </a:r>
          </a:p>
          <a:p>
            <a:r>
              <a:rPr lang="el-GR" sz="2400" dirty="0" smtClean="0">
                <a:latin typeface="Consolas" panose="020B0609020204030204" pitchFamily="49" charset="0"/>
              </a:rPr>
              <a:t>//0/ ! </a:t>
            </a:r>
            <a:endParaRPr lang="de-CH" sz="2400" dirty="0">
              <a:latin typeface="Consolas" panose="020B0609020204030204" pitchFamily="49" charset="0"/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743490"/>
              </p:ext>
            </p:extLst>
          </p:nvPr>
        </p:nvGraphicFramePr>
        <p:xfrm>
          <a:off x="4583430" y="4174192"/>
          <a:ext cx="3826767" cy="2194560"/>
        </p:xfrm>
        <a:graphic>
          <a:graphicData uri="http://schemas.openxmlformats.org/drawingml/2006/table">
            <a:tbl>
              <a:tblPr/>
              <a:tblGrid>
                <a:gridCol w="432047"/>
                <a:gridCol w="432048"/>
                <a:gridCol w="2962672"/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de-CH">
                          <a:effectLst/>
                        </a:rPr>
                        <a:t>1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CH">
                          <a:effectLst/>
                        </a:rPr>
                        <a:t>5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>
                          <a:effectLst/>
                          <a:latin typeface="courier"/>
                        </a:rPr>
                        <a:t>α11111111111111111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de-CH">
                          <a:effectLst/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CH">
                          <a:effectLst/>
                        </a:rPr>
                        <a:t>3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>
                          <a:effectLst/>
                          <a:latin typeface="courier"/>
                        </a:rPr>
                        <a:t>βα1111111111111111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de-CH">
                          <a:effectLst/>
                        </a:rPr>
                        <a:t>3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CH">
                          <a:effectLst/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>
                          <a:effectLst/>
                          <a:latin typeface="courier"/>
                        </a:rPr>
                        <a:t>1α1111111111111111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de-CH" dirty="0" smtClean="0">
                          <a:effectLst/>
                        </a:rPr>
                        <a:t>…</a:t>
                      </a:r>
                      <a:endParaRPr lang="de-CH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de-CH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de-CH" dirty="0" smtClean="0">
                        <a:effectLst/>
                        <a:latin typeface="courier"/>
                      </a:endParaRP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de-CH" dirty="0">
                          <a:effectLst/>
                        </a:rPr>
                        <a:t>50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CH">
                          <a:effectLst/>
                        </a:rPr>
                        <a:t>1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>
                          <a:effectLst/>
                          <a:latin typeface="courier"/>
                        </a:rPr>
                        <a:t>10001α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de-CH">
                          <a:effectLst/>
                        </a:rPr>
                        <a:t>51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CH">
                          <a:effectLst/>
                        </a:rPr>
                        <a:t>4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CH" dirty="0">
                          <a:effectLst/>
                          <a:latin typeface="courier"/>
                        </a:rPr>
                        <a:t>10001</a:t>
                      </a:r>
                    </a:p>
                  </a:txBody>
                  <a:tcPr>
                    <a:lnL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echteck 6"/>
          <p:cNvSpPr/>
          <p:nvPr/>
        </p:nvSpPr>
        <p:spPr>
          <a:xfrm rot="422952">
            <a:off x="6183498" y="5036987"/>
            <a:ext cx="2736304" cy="6138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dirty="0" smtClean="0"/>
              <a:t>51 Ersetzungsoperationen</a:t>
            </a:r>
            <a:endParaRPr lang="de-CH" dirty="0"/>
          </a:p>
        </p:txBody>
      </p:sp>
      <p:sp>
        <p:nvSpPr>
          <p:cNvPr id="3" name="Abgerundete rechteckige Legende 2"/>
          <p:cNvSpPr/>
          <p:nvPr/>
        </p:nvSpPr>
        <p:spPr>
          <a:xfrm>
            <a:off x="1835696" y="116632"/>
            <a:ext cx="3168352" cy="360040"/>
          </a:xfrm>
          <a:prstGeom prst="wedgeRoundRectCallout">
            <a:avLst>
              <a:gd name="adj1" fmla="val -23358"/>
              <a:gd name="adj2" fmla="val 87897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dirty="0" smtClean="0"/>
              <a:t>Ohne </a:t>
            </a:r>
            <a:r>
              <a:rPr lang="de-CH" dirty="0"/>
              <a:t>r</a:t>
            </a:r>
            <a:r>
              <a:rPr lang="de-CH" dirty="0" smtClean="0"/>
              <a:t>eguläre Ausdrücke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792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 smtClean="0">
                <a:solidFill>
                  <a:schemeClr val="accent2">
                    <a:lumMod val="75000"/>
                  </a:schemeClr>
                </a:solidFill>
              </a:rPr>
              <a:t>Komplexitätsklassen</a:t>
            </a:r>
            <a:endParaRPr lang="de-CH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558118" y="1412776"/>
            <a:ext cx="8334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Anzahl Operationen in Abhängigkeit der Eingabelänge </a:t>
            </a:r>
            <a:r>
              <a:rPr lang="de-CH" sz="2800" i="1" dirty="0" smtClean="0"/>
              <a:t>n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221026"/>
              </p:ext>
            </p:extLst>
          </p:nvPr>
        </p:nvGraphicFramePr>
        <p:xfrm>
          <a:off x="558118" y="2204864"/>
          <a:ext cx="8334362" cy="3474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7337"/>
                <a:gridCol w="2866410"/>
                <a:gridCol w="3820615"/>
              </a:tblGrid>
              <a:tr h="370840">
                <a:tc>
                  <a:txBody>
                    <a:bodyPr/>
                    <a:lstStyle/>
                    <a:p>
                      <a:r>
                        <a:rPr lang="de-CH" sz="2400" b="0" dirty="0" smtClean="0"/>
                        <a:t>O(1)</a:t>
                      </a:r>
                      <a:endParaRPr lang="de-CH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400" b="0" dirty="0" smtClean="0"/>
                        <a:t>Konstant</a:t>
                      </a:r>
                      <a:endParaRPr lang="de-CH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400" b="0" dirty="0" smtClean="0"/>
                        <a:t>Addition</a:t>
                      </a:r>
                      <a:endParaRPr lang="de-CH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CH" sz="2400" b="0" dirty="0" smtClean="0"/>
                        <a:t>O(log</a:t>
                      </a:r>
                      <a:r>
                        <a:rPr lang="de-CH" sz="2400" b="0" baseline="0" dirty="0" smtClean="0"/>
                        <a:t> n)</a:t>
                      </a:r>
                      <a:endParaRPr lang="de-CH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400" b="0" dirty="0" smtClean="0"/>
                        <a:t>Logarithmisch</a:t>
                      </a:r>
                      <a:endParaRPr lang="de-CH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400" b="0" dirty="0" smtClean="0"/>
                        <a:t>Suche in einer geordneten Liste</a:t>
                      </a:r>
                      <a:endParaRPr lang="de-CH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CH" sz="2400" b="0" dirty="0" smtClean="0"/>
                        <a:t>O(n)</a:t>
                      </a:r>
                      <a:endParaRPr lang="de-CH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400" b="0" dirty="0" smtClean="0"/>
                        <a:t>Linear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400" b="0" dirty="0" smtClean="0"/>
                        <a:t>Suche in einer ungeordneten Liste</a:t>
                      </a:r>
                      <a:endParaRPr lang="de-CH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CH" sz="2400" b="0" dirty="0" smtClean="0"/>
                        <a:t>O(n log n)</a:t>
                      </a:r>
                      <a:endParaRPr lang="de-CH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400" b="0" dirty="0" smtClean="0"/>
                        <a:t>Quasilinear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400" b="0" dirty="0" smtClean="0"/>
                        <a:t>Sortieren von Elementen</a:t>
                      </a:r>
                      <a:endParaRPr lang="de-CH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CH" sz="2400" b="0" dirty="0" smtClean="0"/>
                        <a:t>O(</a:t>
                      </a:r>
                      <a:r>
                        <a:rPr lang="de-CH" sz="2400" b="0" dirty="0" err="1" smtClean="0"/>
                        <a:t>n</a:t>
                      </a:r>
                      <a:r>
                        <a:rPr lang="de-CH" sz="2400" b="0" baseline="30000" dirty="0" err="1" smtClean="0"/>
                        <a:t>x</a:t>
                      </a:r>
                      <a:r>
                        <a:rPr lang="de-CH" sz="2400" b="0" dirty="0" smtClean="0"/>
                        <a:t>)</a:t>
                      </a:r>
                      <a:endParaRPr lang="de-CH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400" b="0" dirty="0" err="1" smtClean="0"/>
                        <a:t>Polynomiel</a:t>
                      </a:r>
                      <a:endParaRPr lang="de-CH" sz="2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400" b="0" dirty="0" err="1" smtClean="0"/>
                        <a:t>Multiplication</a:t>
                      </a:r>
                      <a:endParaRPr lang="de-CH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CH" sz="2400" b="0" dirty="0" smtClean="0"/>
                        <a:t>O(</a:t>
                      </a:r>
                      <a:r>
                        <a:rPr lang="de-CH" sz="2400" b="0" dirty="0" err="1" smtClean="0"/>
                        <a:t>x</a:t>
                      </a:r>
                      <a:r>
                        <a:rPr lang="de-CH" sz="2400" b="0" baseline="30000" dirty="0" err="1" smtClean="0"/>
                        <a:t>n</a:t>
                      </a:r>
                      <a:r>
                        <a:rPr lang="de-CH" sz="2400" b="0" dirty="0" smtClean="0"/>
                        <a:t>)</a:t>
                      </a:r>
                      <a:endParaRPr lang="de-CH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400" b="0" dirty="0" err="1" smtClean="0"/>
                        <a:t>Exponentiel</a:t>
                      </a:r>
                      <a:endParaRPr lang="de-CH" sz="2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2400" b="0" dirty="0" err="1" smtClean="0"/>
                        <a:t>Traveling</a:t>
                      </a:r>
                      <a:r>
                        <a:rPr lang="de-CH" sz="2400" b="0" baseline="0" dirty="0" smtClean="0"/>
                        <a:t> </a:t>
                      </a:r>
                      <a:r>
                        <a:rPr lang="de-CH" sz="2400" b="0" baseline="0" dirty="0" err="1" smtClean="0"/>
                        <a:t>Salesman</a:t>
                      </a:r>
                      <a:r>
                        <a:rPr lang="de-CH" sz="2400" b="0" baseline="0" dirty="0" smtClean="0"/>
                        <a:t> Problem</a:t>
                      </a:r>
                      <a:endParaRPr lang="de-CH" sz="2400" b="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218" name="Picture 2" descr="https://upload.wikimedia.org/wikipedia/commons/thumb/7/7e/Comparison_computational_complexity.svg/250px-Comparison_computational_complexity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3" y="1935996"/>
            <a:ext cx="3960439" cy="3960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hteckige Legende 8"/>
          <p:cNvSpPr/>
          <p:nvPr/>
        </p:nvSpPr>
        <p:spPr>
          <a:xfrm>
            <a:off x="395536" y="6021288"/>
            <a:ext cx="8424936" cy="576064"/>
          </a:xfrm>
          <a:prstGeom prst="wedgeRectCallout">
            <a:avLst>
              <a:gd name="adj1" fmla="val -38691"/>
              <a:gd name="adj2" fmla="val -9865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CH" sz="1600" dirty="0" smtClean="0"/>
              <a:t>In der Informatik wir die O-Notation bei der Analyse von Algorithmen verwendet und gibt ein Mass für die Anzahl der Elementarschritte in Abhängigkeit von der Größe der Eingangsvariablen an.</a:t>
            </a:r>
            <a:endParaRPr lang="de-CH" sz="1600" dirty="0"/>
          </a:p>
        </p:txBody>
      </p:sp>
      <p:sp>
        <p:nvSpPr>
          <p:cNvPr id="13" name="Rechteck 12"/>
          <p:cNvSpPr/>
          <p:nvPr/>
        </p:nvSpPr>
        <p:spPr>
          <a:xfrm>
            <a:off x="1835696" y="450912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79346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 smtClean="0">
                <a:solidFill>
                  <a:schemeClr val="accent2">
                    <a:lumMod val="75000"/>
                  </a:schemeClr>
                </a:solidFill>
              </a:rPr>
              <a:t>Es gibt Programme die …</a:t>
            </a:r>
            <a:endParaRPr lang="de-CH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30" name="Picture 6" descr="Ähnliches Foto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433" y="4750798"/>
            <a:ext cx="1558522" cy="1558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Ähnliches Foto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206703"/>
            <a:ext cx="165618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Ähnliches Fo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107249"/>
            <a:ext cx="1855093" cy="1855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Ähnliches Fo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206702"/>
            <a:ext cx="1855093" cy="1855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558118" y="1412776"/>
            <a:ext cx="67798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 smtClean="0"/>
              <a:t>… starten, laufen</a:t>
            </a:r>
            <a:r>
              <a:rPr lang="de-CH" sz="3200" dirty="0"/>
              <a:t> </a:t>
            </a:r>
            <a:r>
              <a:rPr lang="de-CH" sz="3200" dirty="0" smtClean="0"/>
              <a:t>&amp; selbständig stoppen</a:t>
            </a:r>
            <a:endParaRPr lang="de-CH" sz="3200" dirty="0"/>
          </a:p>
        </p:txBody>
      </p:sp>
      <p:sp>
        <p:nvSpPr>
          <p:cNvPr id="13" name="Textfeld 12"/>
          <p:cNvSpPr txBox="1"/>
          <p:nvPr/>
        </p:nvSpPr>
        <p:spPr>
          <a:xfrm>
            <a:off x="519941" y="4033495"/>
            <a:ext cx="58643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 smtClean="0"/>
              <a:t>… starten, laufen, laufen, laufen …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2157497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24000" decel="27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11111E-6 L 0.59462 0.00509 " pathEditMode="relative" rAng="0" ptsTypes="AA">
                                      <p:cBhvr>
                                        <p:cTn id="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722" y="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 smtClean="0">
                <a:solidFill>
                  <a:schemeClr val="accent2">
                    <a:lumMod val="75000"/>
                  </a:schemeClr>
                </a:solidFill>
              </a:rPr>
              <a:t>Es gibt </a:t>
            </a:r>
            <a:r>
              <a:rPr lang="de-CH" b="1" dirty="0" err="1" smtClean="0">
                <a:solidFill>
                  <a:schemeClr val="accent2">
                    <a:lumMod val="75000"/>
                  </a:schemeClr>
                </a:solidFill>
              </a:rPr>
              <a:t>Markow</a:t>
            </a:r>
            <a:r>
              <a:rPr lang="de-CH" b="1" dirty="0" smtClean="0">
                <a:solidFill>
                  <a:schemeClr val="accent2">
                    <a:lumMod val="75000"/>
                  </a:schemeClr>
                </a:solidFill>
              </a:rPr>
              <a:t> Algorithmen die …</a:t>
            </a:r>
            <a:endParaRPr lang="de-CH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558118" y="1412776"/>
            <a:ext cx="5175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 smtClean="0"/>
              <a:t>… starten, laufen und stoppen</a:t>
            </a:r>
            <a:endParaRPr lang="de-CH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94" y="2161791"/>
            <a:ext cx="9046850" cy="4723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784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 smtClean="0">
                <a:solidFill>
                  <a:schemeClr val="accent2">
                    <a:lumMod val="75000"/>
                  </a:schemeClr>
                </a:solidFill>
              </a:rPr>
              <a:t>Es gibt </a:t>
            </a:r>
            <a:r>
              <a:rPr lang="de-CH" b="1" dirty="0" err="1" smtClean="0">
                <a:solidFill>
                  <a:schemeClr val="accent2">
                    <a:lumMod val="75000"/>
                  </a:schemeClr>
                </a:solidFill>
              </a:rPr>
              <a:t>Markow</a:t>
            </a:r>
            <a:r>
              <a:rPr lang="de-CH" b="1" dirty="0" smtClean="0">
                <a:solidFill>
                  <a:schemeClr val="accent2">
                    <a:lumMod val="75000"/>
                  </a:schemeClr>
                </a:solidFill>
              </a:rPr>
              <a:t> Algorithmen die …</a:t>
            </a:r>
            <a:endParaRPr lang="de-CH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558118" y="1412776"/>
            <a:ext cx="59669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 smtClean="0"/>
              <a:t>… starten, laufen, laufen, laufen …</a:t>
            </a:r>
            <a:endParaRPr lang="de-CH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566" y="3429000"/>
            <a:ext cx="7442770" cy="2733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feld 5"/>
          <p:cNvSpPr txBox="1"/>
          <p:nvPr/>
        </p:nvSpPr>
        <p:spPr>
          <a:xfrm>
            <a:off x="539552" y="2292998"/>
            <a:ext cx="50473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 smtClean="0"/>
              <a:t>z.B. ein </a:t>
            </a:r>
            <a:r>
              <a:rPr lang="de-CH" sz="3200" b="1" dirty="0" smtClean="0"/>
              <a:t>Primzahlengenerator</a:t>
            </a:r>
            <a:endParaRPr lang="de-CH" sz="3200" b="1" dirty="0"/>
          </a:p>
        </p:txBody>
      </p:sp>
      <p:sp>
        <p:nvSpPr>
          <p:cNvPr id="3" name="Rechteck 2"/>
          <p:cNvSpPr/>
          <p:nvPr/>
        </p:nvSpPr>
        <p:spPr>
          <a:xfrm>
            <a:off x="5148064" y="2996952"/>
            <a:ext cx="4572000" cy="35394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de-CH" sz="2800" dirty="0" smtClean="0">
                <a:latin typeface="Consolas" panose="020B0609020204030204" pitchFamily="49" charset="0"/>
              </a:rPr>
              <a:t>II (2)</a:t>
            </a:r>
          </a:p>
          <a:p>
            <a:r>
              <a:rPr lang="de-CH" sz="2800" dirty="0" smtClean="0">
                <a:latin typeface="Consolas" panose="020B0609020204030204" pitchFamily="49" charset="0"/>
              </a:rPr>
              <a:t>III (3)</a:t>
            </a:r>
          </a:p>
          <a:p>
            <a:r>
              <a:rPr lang="de-CH" sz="2800" dirty="0" smtClean="0">
                <a:latin typeface="Consolas" panose="020B0609020204030204" pitchFamily="49" charset="0"/>
              </a:rPr>
              <a:t>IIIII (5)</a:t>
            </a:r>
          </a:p>
          <a:p>
            <a:r>
              <a:rPr lang="de-CH" sz="2800" dirty="0" smtClean="0">
                <a:latin typeface="Consolas" panose="020B0609020204030204" pitchFamily="49" charset="0"/>
              </a:rPr>
              <a:t>IIIIIII (7)</a:t>
            </a:r>
          </a:p>
          <a:p>
            <a:r>
              <a:rPr lang="de-CH" sz="2800" dirty="0" smtClean="0">
                <a:latin typeface="Consolas" panose="020B0609020204030204" pitchFamily="49" charset="0"/>
              </a:rPr>
              <a:t>IIIIIIIIIII (11)</a:t>
            </a:r>
          </a:p>
          <a:p>
            <a:r>
              <a:rPr lang="de-CH" sz="2800" dirty="0" smtClean="0">
                <a:latin typeface="Consolas" panose="020B0609020204030204" pitchFamily="49" charset="0"/>
              </a:rPr>
              <a:t>IIIIIIIIIIIII (13)</a:t>
            </a:r>
          </a:p>
          <a:p>
            <a:r>
              <a:rPr lang="de-CH" sz="2800" dirty="0" smtClean="0">
                <a:latin typeface="Consolas" panose="020B0609020204030204" pitchFamily="49" charset="0"/>
              </a:rPr>
              <a:t>IIIIIIIIIIIIIIIII …</a:t>
            </a:r>
          </a:p>
          <a:p>
            <a:r>
              <a:rPr lang="de-CH" sz="2800" dirty="0" smtClean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4" name="Pfeil nach rechts 3"/>
          <p:cNvSpPr/>
          <p:nvPr/>
        </p:nvSpPr>
        <p:spPr>
          <a:xfrm>
            <a:off x="4427984" y="4552843"/>
            <a:ext cx="576064" cy="693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9610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 smtClean="0">
                <a:solidFill>
                  <a:schemeClr val="accent2">
                    <a:lumMod val="75000"/>
                  </a:schemeClr>
                </a:solidFill>
              </a:rPr>
              <a:t>Halteproblem</a:t>
            </a:r>
            <a:endParaRPr lang="de-CH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558118" y="1412776"/>
            <a:ext cx="84063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dirty="0" smtClean="0"/>
              <a:t>Kann (algorithmisch) entschieden werden, ob ein Algorithmus </a:t>
            </a:r>
            <a:r>
              <a:rPr lang="de-CH" sz="3200" b="1" dirty="0" smtClean="0"/>
              <a:t>A </a:t>
            </a:r>
            <a:r>
              <a:rPr lang="de-CH" sz="3200" dirty="0" smtClean="0"/>
              <a:t>für eine bestimmt Eingabe </a:t>
            </a:r>
            <a:r>
              <a:rPr lang="de-CH" sz="3200" b="1" dirty="0" smtClean="0"/>
              <a:t>E </a:t>
            </a:r>
            <a:r>
              <a:rPr lang="de-CH" sz="3200" dirty="0" smtClean="0"/>
              <a:t>hält?</a:t>
            </a:r>
            <a:endParaRPr lang="de-CH" sz="3200" dirty="0"/>
          </a:p>
        </p:txBody>
      </p:sp>
      <p:sp>
        <p:nvSpPr>
          <p:cNvPr id="7" name="Rechteck 6"/>
          <p:cNvSpPr/>
          <p:nvPr/>
        </p:nvSpPr>
        <p:spPr>
          <a:xfrm>
            <a:off x="3131840" y="3504436"/>
            <a:ext cx="2880320" cy="1656184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3200" dirty="0" smtClean="0"/>
              <a:t>Hält Algorithmus A für Eingabe E? </a:t>
            </a:r>
            <a:endParaRPr lang="de-CH" sz="3200" dirty="0"/>
          </a:p>
        </p:txBody>
      </p:sp>
      <p:cxnSp>
        <p:nvCxnSpPr>
          <p:cNvPr id="9" name="Gerade Verbindung mit Pfeil 8"/>
          <p:cNvCxnSpPr/>
          <p:nvPr/>
        </p:nvCxnSpPr>
        <p:spPr>
          <a:xfrm>
            <a:off x="2627784" y="3828472"/>
            <a:ext cx="504056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0"/>
          <p:cNvCxnSpPr/>
          <p:nvPr/>
        </p:nvCxnSpPr>
        <p:spPr>
          <a:xfrm>
            <a:off x="2627784" y="4800580"/>
            <a:ext cx="504056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bgerundetes Rechteck 9"/>
          <p:cNvSpPr/>
          <p:nvPr/>
        </p:nvSpPr>
        <p:spPr>
          <a:xfrm>
            <a:off x="1547664" y="3504436"/>
            <a:ext cx="1080120" cy="648072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3200" dirty="0" smtClean="0"/>
              <a:t>A</a:t>
            </a:r>
            <a:endParaRPr lang="de-CH" sz="3200" dirty="0"/>
          </a:p>
        </p:txBody>
      </p:sp>
      <p:sp>
        <p:nvSpPr>
          <p:cNvPr id="17" name="Abgerundetes Rechteck 16"/>
          <p:cNvSpPr/>
          <p:nvPr/>
        </p:nvSpPr>
        <p:spPr>
          <a:xfrm>
            <a:off x="1547664" y="4476544"/>
            <a:ext cx="1080120" cy="648072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3200" dirty="0"/>
              <a:t>E</a:t>
            </a:r>
          </a:p>
        </p:txBody>
      </p:sp>
      <p:cxnSp>
        <p:nvCxnSpPr>
          <p:cNvPr id="18" name="Gerade Verbindung mit Pfeil 17"/>
          <p:cNvCxnSpPr/>
          <p:nvPr/>
        </p:nvCxnSpPr>
        <p:spPr>
          <a:xfrm>
            <a:off x="6012160" y="3828472"/>
            <a:ext cx="504056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/>
          <p:cNvCxnSpPr/>
          <p:nvPr/>
        </p:nvCxnSpPr>
        <p:spPr>
          <a:xfrm>
            <a:off x="6012160" y="4800580"/>
            <a:ext cx="504056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ine Ecke des Rechtecks schneiden 15"/>
          <p:cNvSpPr/>
          <p:nvPr/>
        </p:nvSpPr>
        <p:spPr>
          <a:xfrm>
            <a:off x="6516216" y="3504436"/>
            <a:ext cx="1080120" cy="648072"/>
          </a:xfrm>
          <a:prstGeom prst="snip1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3200" dirty="0" smtClean="0"/>
              <a:t>JA</a:t>
            </a:r>
            <a:endParaRPr lang="de-CH" sz="3200" dirty="0"/>
          </a:p>
        </p:txBody>
      </p:sp>
      <p:sp>
        <p:nvSpPr>
          <p:cNvPr id="23" name="Eine Ecke des Rechtecks schneiden 22"/>
          <p:cNvSpPr/>
          <p:nvPr/>
        </p:nvSpPr>
        <p:spPr>
          <a:xfrm>
            <a:off x="6516216" y="4489110"/>
            <a:ext cx="1080120" cy="648072"/>
          </a:xfrm>
          <a:prstGeom prst="snip1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3200" dirty="0" smtClean="0"/>
              <a:t>NEIN</a:t>
            </a:r>
            <a:endParaRPr lang="de-CH" sz="3200" dirty="0"/>
          </a:p>
        </p:txBody>
      </p:sp>
      <p:sp>
        <p:nvSpPr>
          <p:cNvPr id="22" name="Textfeld 21"/>
          <p:cNvSpPr txBox="1"/>
          <p:nvPr/>
        </p:nvSpPr>
        <p:spPr>
          <a:xfrm>
            <a:off x="7596336" y="4159922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oder</a:t>
            </a:r>
            <a:endParaRPr lang="de-CH" dirty="0"/>
          </a:p>
        </p:txBody>
      </p:sp>
      <p:sp>
        <p:nvSpPr>
          <p:cNvPr id="25" name="Abgerundetes Rechteck 24"/>
          <p:cNvSpPr/>
          <p:nvPr/>
        </p:nvSpPr>
        <p:spPr>
          <a:xfrm>
            <a:off x="3419872" y="3284984"/>
            <a:ext cx="648072" cy="398708"/>
          </a:xfrm>
          <a:prstGeom prst="roundRect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3200" b="1" dirty="0" smtClean="0"/>
              <a:t>H</a:t>
            </a:r>
            <a:endParaRPr lang="de-CH" sz="3200" b="1" dirty="0"/>
          </a:p>
        </p:txBody>
      </p:sp>
    </p:spTree>
    <p:extLst>
      <p:ext uri="{BB962C8B-B14F-4D97-AF65-F5344CB8AC3E}">
        <p14:creationId xmlns:p14="http://schemas.microsoft.com/office/powerpoint/2010/main" val="232924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 smtClean="0">
                <a:solidFill>
                  <a:schemeClr val="accent2">
                    <a:lumMod val="75000"/>
                  </a:schemeClr>
                </a:solidFill>
              </a:rPr>
              <a:t>Sorry …</a:t>
            </a:r>
            <a:endParaRPr lang="de-CH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558119" y="3997067"/>
            <a:ext cx="826235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dirty="0" smtClean="0"/>
              <a:t>Es gibt keinen Algorithmus </a:t>
            </a:r>
            <a:r>
              <a:rPr lang="de-CH" sz="3200" b="1" dirty="0" smtClean="0"/>
              <a:t>H</a:t>
            </a:r>
            <a:r>
              <a:rPr lang="de-CH" sz="3200" dirty="0" smtClean="0"/>
              <a:t>, der für beliebige (A, E) entscheiden kann ob der Algorithmus A zur Eingebe E hält.</a:t>
            </a:r>
          </a:p>
          <a:p>
            <a:endParaRPr lang="de-CH" sz="3200" dirty="0"/>
          </a:p>
          <a:p>
            <a:r>
              <a:rPr lang="de-CH" sz="3200" dirty="0" smtClean="0">
                <a:sym typeface="Wingdings" panose="05000000000000000000" pitchFamily="2" charset="2"/>
              </a:rPr>
              <a:t> Das Halteproblem ist </a:t>
            </a:r>
            <a:r>
              <a:rPr lang="de-CH" sz="3200" dirty="0" err="1" smtClean="0">
                <a:sym typeface="Wingdings" panose="05000000000000000000" pitchFamily="2" charset="2"/>
              </a:rPr>
              <a:t>unentscheidbar</a:t>
            </a:r>
            <a:r>
              <a:rPr lang="de-CH" sz="3200" dirty="0" smtClean="0">
                <a:sym typeface="Wingdings" panose="05000000000000000000" pitchFamily="2" charset="2"/>
              </a:rPr>
              <a:t>!</a:t>
            </a:r>
            <a:endParaRPr lang="de-CH" sz="3200" dirty="0"/>
          </a:p>
        </p:txBody>
      </p:sp>
      <p:sp>
        <p:nvSpPr>
          <p:cNvPr id="14" name="Rechteck 13"/>
          <p:cNvSpPr/>
          <p:nvPr/>
        </p:nvSpPr>
        <p:spPr>
          <a:xfrm>
            <a:off x="3131840" y="1700808"/>
            <a:ext cx="2880320" cy="1656184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3200" dirty="0" smtClean="0"/>
              <a:t>Hält Algorithmus A für Eingabe E? </a:t>
            </a:r>
            <a:endParaRPr lang="de-CH" sz="3200" dirty="0"/>
          </a:p>
        </p:txBody>
      </p:sp>
      <p:cxnSp>
        <p:nvCxnSpPr>
          <p:cNvPr id="15" name="Gerade Verbindung mit Pfeil 14"/>
          <p:cNvCxnSpPr/>
          <p:nvPr/>
        </p:nvCxnSpPr>
        <p:spPr>
          <a:xfrm>
            <a:off x="2627784" y="2024844"/>
            <a:ext cx="504056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>
            <a:off x="2627784" y="2996952"/>
            <a:ext cx="504056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bgerundetes Rechteck 20"/>
          <p:cNvSpPr/>
          <p:nvPr/>
        </p:nvSpPr>
        <p:spPr>
          <a:xfrm>
            <a:off x="1547664" y="1700808"/>
            <a:ext cx="1080120" cy="648072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3200" dirty="0" smtClean="0"/>
              <a:t>A</a:t>
            </a:r>
            <a:endParaRPr lang="de-CH" sz="3200" dirty="0"/>
          </a:p>
        </p:txBody>
      </p:sp>
      <p:sp>
        <p:nvSpPr>
          <p:cNvPr id="24" name="Abgerundetes Rechteck 23"/>
          <p:cNvSpPr/>
          <p:nvPr/>
        </p:nvSpPr>
        <p:spPr>
          <a:xfrm>
            <a:off x="1547664" y="2672916"/>
            <a:ext cx="1080120" cy="648072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3200" dirty="0"/>
              <a:t>E</a:t>
            </a:r>
          </a:p>
        </p:txBody>
      </p:sp>
      <p:cxnSp>
        <p:nvCxnSpPr>
          <p:cNvPr id="25" name="Gerade Verbindung mit Pfeil 24"/>
          <p:cNvCxnSpPr/>
          <p:nvPr/>
        </p:nvCxnSpPr>
        <p:spPr>
          <a:xfrm>
            <a:off x="6012160" y="2024844"/>
            <a:ext cx="504056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/>
          <p:cNvCxnSpPr/>
          <p:nvPr/>
        </p:nvCxnSpPr>
        <p:spPr>
          <a:xfrm>
            <a:off x="6012160" y="2996952"/>
            <a:ext cx="504056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ine Ecke des Rechtecks schneiden 26"/>
          <p:cNvSpPr/>
          <p:nvPr/>
        </p:nvSpPr>
        <p:spPr>
          <a:xfrm>
            <a:off x="6516216" y="1700808"/>
            <a:ext cx="1080120" cy="648072"/>
          </a:xfrm>
          <a:prstGeom prst="snip1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3200" dirty="0" smtClean="0"/>
              <a:t>JA</a:t>
            </a:r>
            <a:endParaRPr lang="de-CH" sz="3200" dirty="0"/>
          </a:p>
        </p:txBody>
      </p:sp>
      <p:sp>
        <p:nvSpPr>
          <p:cNvPr id="28" name="Eine Ecke des Rechtecks schneiden 27"/>
          <p:cNvSpPr/>
          <p:nvPr/>
        </p:nvSpPr>
        <p:spPr>
          <a:xfrm>
            <a:off x="6516216" y="2685482"/>
            <a:ext cx="1080120" cy="648072"/>
          </a:xfrm>
          <a:prstGeom prst="snip1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3200" dirty="0" smtClean="0"/>
              <a:t>NEIN</a:t>
            </a:r>
            <a:endParaRPr lang="de-CH" sz="3200" dirty="0"/>
          </a:p>
        </p:txBody>
      </p:sp>
      <p:sp>
        <p:nvSpPr>
          <p:cNvPr id="29" name="Textfeld 28"/>
          <p:cNvSpPr txBox="1"/>
          <p:nvPr/>
        </p:nvSpPr>
        <p:spPr>
          <a:xfrm>
            <a:off x="7596336" y="2356294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oder</a:t>
            </a:r>
            <a:endParaRPr lang="de-CH" dirty="0"/>
          </a:p>
        </p:txBody>
      </p:sp>
      <p:sp>
        <p:nvSpPr>
          <p:cNvPr id="30" name="Abgerundetes Rechteck 29"/>
          <p:cNvSpPr/>
          <p:nvPr/>
        </p:nvSpPr>
        <p:spPr>
          <a:xfrm>
            <a:off x="3419872" y="1501454"/>
            <a:ext cx="648072" cy="398708"/>
          </a:xfrm>
          <a:prstGeom prst="roundRect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3200" b="1" dirty="0" smtClean="0"/>
              <a:t>H</a:t>
            </a:r>
            <a:endParaRPr lang="de-CH" sz="3200" b="1" dirty="0"/>
          </a:p>
        </p:txBody>
      </p:sp>
    </p:spTree>
    <p:extLst>
      <p:ext uri="{BB962C8B-B14F-4D97-AF65-F5344CB8AC3E}">
        <p14:creationId xmlns:p14="http://schemas.microsoft.com/office/powerpoint/2010/main" val="175907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562</Words>
  <Application>Microsoft Office PowerPoint</Application>
  <PresentationFormat>Bildschirmpräsentation (4:3)</PresentationFormat>
  <Paragraphs>186</Paragraphs>
  <Slides>13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4" baseType="lpstr">
      <vt:lpstr>Larissa</vt:lpstr>
      <vt:lpstr>Komplexität und Berechenbarkeit</vt:lpstr>
      <vt:lpstr>Wie komplex ist ein Problem?</vt:lpstr>
      <vt:lpstr>Rein literale Markov Algorithmen </vt:lpstr>
      <vt:lpstr>Komplexitätsklassen</vt:lpstr>
      <vt:lpstr>Es gibt Programme die …</vt:lpstr>
      <vt:lpstr>Es gibt Markow Algorithmen die …</vt:lpstr>
      <vt:lpstr>Es gibt Markow Algorithmen die …</vt:lpstr>
      <vt:lpstr>Halteproblem</vt:lpstr>
      <vt:lpstr>Sorry …</vt:lpstr>
      <vt:lpstr>Beweis  (1)</vt:lpstr>
      <vt:lpstr>Beweis  (2)</vt:lpstr>
      <vt:lpstr>Siehe …</vt:lpstr>
      <vt:lpstr>Diagonalisierung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Komplexität und Berechenbarkeit</dc:title>
  <dc:creator>Vincent Tscherter</dc:creator>
  <cp:lastModifiedBy>Vincent Tscherter</cp:lastModifiedBy>
  <cp:revision>19</cp:revision>
  <dcterms:created xsi:type="dcterms:W3CDTF">2017-09-05T09:27:24Z</dcterms:created>
  <dcterms:modified xsi:type="dcterms:W3CDTF">2017-09-12T12:44:36Z</dcterms:modified>
</cp:coreProperties>
</file>