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1519" y="4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45A-065F-40E8-8B74-CA4AF05F4A6E}" type="datetimeFigureOut">
              <a:rPr lang="de-CH" smtClean="0"/>
              <a:t>11.09.2018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914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45A-065F-40E8-8B74-CA4AF05F4A6E}" type="datetimeFigureOut">
              <a:rPr lang="de-CH" smtClean="0"/>
              <a:t>11.09.2018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54821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45A-065F-40E8-8B74-CA4AF05F4A6E}" type="datetimeFigureOut">
              <a:rPr lang="de-CH" smtClean="0"/>
              <a:t>11.09.2018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88641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45A-065F-40E8-8B74-CA4AF05F4A6E}" type="datetimeFigureOut">
              <a:rPr lang="de-CH" smtClean="0"/>
              <a:t>11.09.2018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453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45A-065F-40E8-8B74-CA4AF05F4A6E}" type="datetimeFigureOut">
              <a:rPr lang="de-CH" smtClean="0"/>
              <a:t>11.09.2018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08343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45A-065F-40E8-8B74-CA4AF05F4A6E}" type="datetimeFigureOut">
              <a:rPr lang="de-CH" smtClean="0"/>
              <a:t>11.09.2018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06159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45A-065F-40E8-8B74-CA4AF05F4A6E}" type="datetimeFigureOut">
              <a:rPr lang="de-CH" smtClean="0"/>
              <a:t>11.09.2018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50631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45A-065F-40E8-8B74-CA4AF05F4A6E}" type="datetimeFigureOut">
              <a:rPr lang="de-CH" smtClean="0"/>
              <a:t>11.09.2018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970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45A-065F-40E8-8B74-CA4AF05F4A6E}" type="datetimeFigureOut">
              <a:rPr lang="de-CH" smtClean="0"/>
              <a:t>11.09.2018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83348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45A-065F-40E8-8B74-CA4AF05F4A6E}" type="datetimeFigureOut">
              <a:rPr lang="de-CH" smtClean="0"/>
              <a:t>11.09.2018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4920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45A-065F-40E8-8B74-CA4AF05F4A6E}" type="datetimeFigureOut">
              <a:rPr lang="de-CH" smtClean="0"/>
              <a:t>11.09.2018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04962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0245A-065F-40E8-8B74-CA4AF05F4A6E}" type="datetimeFigureOut">
              <a:rPr lang="de-CH" smtClean="0"/>
              <a:t>11.09.2018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28572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91680" y="461740"/>
            <a:ext cx="5760640" cy="1470025"/>
          </a:xfrm>
        </p:spPr>
        <p:txBody>
          <a:bodyPr>
            <a:noAutofit/>
          </a:bodyPr>
          <a:lstStyle/>
          <a:p>
            <a:r>
              <a:rPr lang="de-CH" sz="6000" b="1" dirty="0" err="1">
                <a:solidFill>
                  <a:schemeClr val="accent2">
                    <a:lumMod val="75000"/>
                  </a:schemeClr>
                </a:solidFill>
              </a:rPr>
              <a:t>Merge</a:t>
            </a:r>
            <a:r>
              <a:rPr lang="de-CH" sz="6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CH" sz="6000" b="1" dirty="0" err="1">
                <a:solidFill>
                  <a:schemeClr val="accent2">
                    <a:lumMod val="75000"/>
                  </a:schemeClr>
                </a:solidFill>
              </a:rPr>
              <a:t>Intervals</a:t>
            </a:r>
            <a:endParaRPr lang="de-CH" sz="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79512" y="2181436"/>
            <a:ext cx="8784976" cy="2495128"/>
          </a:xfrm>
        </p:spPr>
        <p:txBody>
          <a:bodyPr>
            <a:normAutofit/>
          </a:bodyPr>
          <a:lstStyle/>
          <a:p>
            <a:r>
              <a:rPr lang="en-US" dirty="0"/>
              <a:t>You are given a sequence of intervals, as tuples of Integers. It is your task to minimize the number of intervals by merging those that intersect or by removing intervals fitting into another one.</a:t>
            </a:r>
            <a:endParaRPr lang="de-CH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6FD2939-56C0-4232-8D49-0F7066838FBF}"/>
              </a:ext>
            </a:extLst>
          </p:cNvPr>
          <p:cNvSpPr txBox="1"/>
          <p:nvPr/>
        </p:nvSpPr>
        <p:spPr>
          <a:xfrm>
            <a:off x="558118" y="4869160"/>
            <a:ext cx="833436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2800" dirty="0">
                <a:solidFill>
                  <a:srgbClr val="333333"/>
                </a:solidFill>
                <a:latin typeface="Consolas" panose="020B0609020204030204" pitchFamily="49" charset="0"/>
              </a:rPr>
              <a:t>[3,5] [1,4] [2,6] [8,10] [11,19]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2800" dirty="0">
                <a:solidFill>
                  <a:srgbClr val="333333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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2800" dirty="0">
                <a:solidFill>
                  <a:srgbClr val="333333"/>
                </a:solidFill>
                <a:latin typeface="Consolas" panose="020B0609020204030204" pitchFamily="49" charset="0"/>
              </a:rPr>
              <a:t>[1,6] [8,19]</a:t>
            </a:r>
            <a:r>
              <a:rPr lang="de-DE" altLang="de-DE" sz="800" dirty="0"/>
              <a:t> </a:t>
            </a:r>
            <a:endParaRPr lang="de-DE" altLang="de-DE" sz="6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228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prechblase: rechteckig 60">
            <a:extLst>
              <a:ext uri="{FF2B5EF4-FFF2-40B4-BE49-F238E27FC236}">
                <a16:creationId xmlns:a16="http://schemas.microsoft.com/office/drawing/2014/main" id="{227C61B1-6E0B-4705-A2D6-CFBE9AF17274}"/>
              </a:ext>
            </a:extLst>
          </p:cNvPr>
          <p:cNvSpPr/>
          <p:nvPr/>
        </p:nvSpPr>
        <p:spPr>
          <a:xfrm>
            <a:off x="6084168" y="2840747"/>
            <a:ext cx="2088231" cy="433011"/>
          </a:xfrm>
          <a:prstGeom prst="wedgeRectCallout">
            <a:avLst>
              <a:gd name="adj1" fmla="val -106290"/>
              <a:gd name="adj2" fmla="val 31113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2800" dirty="0" err="1"/>
              <a:t>adjacent</a:t>
            </a:r>
            <a:endParaRPr lang="de-CH" sz="2800" dirty="0"/>
          </a:p>
        </p:txBody>
      </p:sp>
      <p:sp>
        <p:nvSpPr>
          <p:cNvPr id="60" name="Sprechblase: rechteckig 59">
            <a:extLst>
              <a:ext uri="{FF2B5EF4-FFF2-40B4-BE49-F238E27FC236}">
                <a16:creationId xmlns:a16="http://schemas.microsoft.com/office/drawing/2014/main" id="{6EA612CB-D8B9-42B0-BB26-C5F6646737C1}"/>
              </a:ext>
            </a:extLst>
          </p:cNvPr>
          <p:cNvSpPr/>
          <p:nvPr/>
        </p:nvSpPr>
        <p:spPr>
          <a:xfrm>
            <a:off x="705219" y="2848159"/>
            <a:ext cx="2088231" cy="433011"/>
          </a:xfrm>
          <a:prstGeom prst="wedgeRectCallout">
            <a:avLst>
              <a:gd name="adj1" fmla="val 11302"/>
              <a:gd name="adj2" fmla="val 478032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2800" dirty="0" err="1"/>
              <a:t>overlapping</a:t>
            </a:r>
            <a:endParaRPr lang="de-CH" sz="2800" dirty="0"/>
          </a:p>
        </p:txBody>
      </p:sp>
      <p:sp>
        <p:nvSpPr>
          <p:cNvPr id="59" name="Sprechblase: rechteckig 58">
            <a:extLst>
              <a:ext uri="{FF2B5EF4-FFF2-40B4-BE49-F238E27FC236}">
                <a16:creationId xmlns:a16="http://schemas.microsoft.com/office/drawing/2014/main" id="{8576F6AF-0C48-409E-A115-D1781F56F2D5}"/>
              </a:ext>
            </a:extLst>
          </p:cNvPr>
          <p:cNvSpPr/>
          <p:nvPr/>
        </p:nvSpPr>
        <p:spPr>
          <a:xfrm>
            <a:off x="3194279" y="2840746"/>
            <a:ext cx="2088231" cy="433011"/>
          </a:xfrm>
          <a:prstGeom prst="wedgeRectCallout">
            <a:avLst>
              <a:gd name="adj1" fmla="val -82631"/>
              <a:gd name="adj2" fmla="val 307732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2800" dirty="0" err="1"/>
              <a:t>embraced</a:t>
            </a:r>
            <a:endParaRPr lang="de-CH" sz="2800" dirty="0"/>
          </a:p>
        </p:txBody>
      </p:sp>
      <p:cxnSp>
        <p:nvCxnSpPr>
          <p:cNvPr id="54" name="Gerader Verbinder 53">
            <a:extLst>
              <a:ext uri="{FF2B5EF4-FFF2-40B4-BE49-F238E27FC236}">
                <a16:creationId xmlns:a16="http://schemas.microsoft.com/office/drawing/2014/main" id="{85789E44-D694-43F9-B0EB-D57D35A0AAA5}"/>
              </a:ext>
            </a:extLst>
          </p:cNvPr>
          <p:cNvCxnSpPr/>
          <p:nvPr/>
        </p:nvCxnSpPr>
        <p:spPr>
          <a:xfrm>
            <a:off x="3203845" y="4056112"/>
            <a:ext cx="0" cy="1441338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rader Verbinder 54">
            <a:extLst>
              <a:ext uri="{FF2B5EF4-FFF2-40B4-BE49-F238E27FC236}">
                <a16:creationId xmlns:a16="http://schemas.microsoft.com/office/drawing/2014/main" id="{FB988C87-7034-4B3A-B606-F8F3BADE5605}"/>
              </a:ext>
            </a:extLst>
          </p:cNvPr>
          <p:cNvCxnSpPr/>
          <p:nvPr/>
        </p:nvCxnSpPr>
        <p:spPr>
          <a:xfrm>
            <a:off x="3923928" y="4056112"/>
            <a:ext cx="0" cy="1441338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r Verbinder 55">
            <a:extLst>
              <a:ext uri="{FF2B5EF4-FFF2-40B4-BE49-F238E27FC236}">
                <a16:creationId xmlns:a16="http://schemas.microsoft.com/office/drawing/2014/main" id="{5FC362B7-5590-4FC1-992B-8E11716A9E1C}"/>
              </a:ext>
            </a:extLst>
          </p:cNvPr>
          <p:cNvCxnSpPr/>
          <p:nvPr/>
        </p:nvCxnSpPr>
        <p:spPr>
          <a:xfrm>
            <a:off x="7884357" y="4056112"/>
            <a:ext cx="0" cy="1441338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r Verbinder 52">
            <a:extLst>
              <a:ext uri="{FF2B5EF4-FFF2-40B4-BE49-F238E27FC236}">
                <a16:creationId xmlns:a16="http://schemas.microsoft.com/office/drawing/2014/main" id="{3DF53293-2FD9-4E57-99C5-168772EE2CF1}"/>
              </a:ext>
            </a:extLst>
          </p:cNvPr>
          <p:cNvCxnSpPr/>
          <p:nvPr/>
        </p:nvCxnSpPr>
        <p:spPr>
          <a:xfrm>
            <a:off x="1403648" y="4056112"/>
            <a:ext cx="0" cy="1441338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e-CH" b="1" dirty="0">
                <a:solidFill>
                  <a:schemeClr val="accent2">
                    <a:lumMod val="75000"/>
                  </a:schemeClr>
                </a:solidFill>
              </a:rPr>
              <a:t>Visualisierung &amp; Fallunterscheidung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E86B8A06-0D6E-40A4-8AEE-9E46B800EDDE}"/>
              </a:ext>
            </a:extLst>
          </p:cNvPr>
          <p:cNvSpPr txBox="1"/>
          <p:nvPr/>
        </p:nvSpPr>
        <p:spPr>
          <a:xfrm>
            <a:off x="558118" y="1270487"/>
            <a:ext cx="833436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2800" dirty="0">
                <a:solidFill>
                  <a:srgbClr val="333333"/>
                </a:solidFill>
                <a:latin typeface="Consolas" panose="020B0609020204030204" pitchFamily="49" charset="0"/>
              </a:rPr>
              <a:t>[3,5] [1,4] [2,6] [8,10] [11,19]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2800" dirty="0">
                <a:solidFill>
                  <a:srgbClr val="333333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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2800" dirty="0">
                <a:solidFill>
                  <a:srgbClr val="333333"/>
                </a:solidFill>
                <a:latin typeface="Consolas" panose="020B0609020204030204" pitchFamily="49" charset="0"/>
              </a:rPr>
              <a:t>[1,6] [8,19]</a:t>
            </a:r>
            <a:r>
              <a:rPr lang="de-DE" altLang="de-DE" sz="800" dirty="0"/>
              <a:t> </a:t>
            </a:r>
            <a:endParaRPr lang="de-DE" altLang="de-DE" sz="6000" dirty="0">
              <a:latin typeface="Arial" panose="020B0604020202020204" pitchFamily="34" charset="0"/>
            </a:endParaRPr>
          </a:p>
        </p:txBody>
      </p:sp>
      <p:cxnSp>
        <p:nvCxnSpPr>
          <p:cNvPr id="5" name="Gerade Verbindung mit Pfeil 4">
            <a:extLst>
              <a:ext uri="{FF2B5EF4-FFF2-40B4-BE49-F238E27FC236}">
                <a16:creationId xmlns:a16="http://schemas.microsoft.com/office/drawing/2014/main" id="{2171E51A-B68C-4591-9AB1-5924FC389B60}"/>
              </a:ext>
            </a:extLst>
          </p:cNvPr>
          <p:cNvCxnSpPr/>
          <p:nvPr/>
        </p:nvCxnSpPr>
        <p:spPr>
          <a:xfrm>
            <a:off x="810146" y="3717032"/>
            <a:ext cx="7830306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1B11835C-FBD2-4D7F-BCD4-E80131588BE8}"/>
              </a:ext>
            </a:extLst>
          </p:cNvPr>
          <p:cNvCxnSpPr>
            <a:cxnSpLocks/>
          </p:cNvCxnSpPr>
          <p:nvPr/>
        </p:nvCxnSpPr>
        <p:spPr>
          <a:xfrm>
            <a:off x="1403648" y="3598540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9A73F072-CEE8-4E33-A07E-14674B522105}"/>
              </a:ext>
            </a:extLst>
          </p:cNvPr>
          <p:cNvCxnSpPr>
            <a:cxnSpLocks/>
          </p:cNvCxnSpPr>
          <p:nvPr/>
        </p:nvCxnSpPr>
        <p:spPr>
          <a:xfrm>
            <a:off x="1763688" y="3598540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0BBDAE75-D502-4DB2-8141-C326C52B48A0}"/>
              </a:ext>
            </a:extLst>
          </p:cNvPr>
          <p:cNvCxnSpPr>
            <a:cxnSpLocks/>
          </p:cNvCxnSpPr>
          <p:nvPr/>
        </p:nvCxnSpPr>
        <p:spPr>
          <a:xfrm>
            <a:off x="2123728" y="3598540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141450F6-AA24-41EE-B232-4AE12CEF709F}"/>
              </a:ext>
            </a:extLst>
          </p:cNvPr>
          <p:cNvCxnSpPr>
            <a:cxnSpLocks/>
          </p:cNvCxnSpPr>
          <p:nvPr/>
        </p:nvCxnSpPr>
        <p:spPr>
          <a:xfrm>
            <a:off x="2483768" y="3598540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D7158403-8E02-4C74-AE02-6591803286C9}"/>
              </a:ext>
            </a:extLst>
          </p:cNvPr>
          <p:cNvCxnSpPr>
            <a:cxnSpLocks/>
          </p:cNvCxnSpPr>
          <p:nvPr/>
        </p:nvCxnSpPr>
        <p:spPr>
          <a:xfrm>
            <a:off x="2843808" y="3429000"/>
            <a:ext cx="0" cy="6271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D91AFCB2-670C-4D2E-BC73-CF56277AFCFA}"/>
              </a:ext>
            </a:extLst>
          </p:cNvPr>
          <p:cNvCxnSpPr>
            <a:cxnSpLocks/>
          </p:cNvCxnSpPr>
          <p:nvPr/>
        </p:nvCxnSpPr>
        <p:spPr>
          <a:xfrm>
            <a:off x="3203848" y="3598540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E13D48BB-AD10-4338-9E77-7139EBA9614C}"/>
              </a:ext>
            </a:extLst>
          </p:cNvPr>
          <p:cNvCxnSpPr>
            <a:cxnSpLocks/>
          </p:cNvCxnSpPr>
          <p:nvPr/>
        </p:nvCxnSpPr>
        <p:spPr>
          <a:xfrm>
            <a:off x="3563888" y="3598540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D76D3B3F-9296-40E6-B90C-8EFE11E39A94}"/>
              </a:ext>
            </a:extLst>
          </p:cNvPr>
          <p:cNvCxnSpPr>
            <a:cxnSpLocks/>
          </p:cNvCxnSpPr>
          <p:nvPr/>
        </p:nvCxnSpPr>
        <p:spPr>
          <a:xfrm>
            <a:off x="3923928" y="3598540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95E2E0F2-61EF-4704-A036-B1D41204B8CB}"/>
              </a:ext>
            </a:extLst>
          </p:cNvPr>
          <p:cNvCxnSpPr>
            <a:cxnSpLocks/>
          </p:cNvCxnSpPr>
          <p:nvPr/>
        </p:nvCxnSpPr>
        <p:spPr>
          <a:xfrm>
            <a:off x="4283968" y="3598540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78FED466-A415-4343-9C1C-11F7655A597A}"/>
              </a:ext>
            </a:extLst>
          </p:cNvPr>
          <p:cNvCxnSpPr>
            <a:cxnSpLocks/>
          </p:cNvCxnSpPr>
          <p:nvPr/>
        </p:nvCxnSpPr>
        <p:spPr>
          <a:xfrm>
            <a:off x="4644008" y="3429000"/>
            <a:ext cx="0" cy="6271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BB7EF4E7-4024-4CB8-9FEF-B2958F1DF97B}"/>
              </a:ext>
            </a:extLst>
          </p:cNvPr>
          <p:cNvCxnSpPr>
            <a:cxnSpLocks/>
          </p:cNvCxnSpPr>
          <p:nvPr/>
        </p:nvCxnSpPr>
        <p:spPr>
          <a:xfrm>
            <a:off x="5004048" y="3598540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56E1921A-3F13-4E09-B3B8-0226C36291C0}"/>
              </a:ext>
            </a:extLst>
          </p:cNvPr>
          <p:cNvCxnSpPr>
            <a:cxnSpLocks/>
          </p:cNvCxnSpPr>
          <p:nvPr/>
        </p:nvCxnSpPr>
        <p:spPr>
          <a:xfrm>
            <a:off x="5364088" y="3598540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r Verbinder 31">
            <a:extLst>
              <a:ext uri="{FF2B5EF4-FFF2-40B4-BE49-F238E27FC236}">
                <a16:creationId xmlns:a16="http://schemas.microsoft.com/office/drawing/2014/main" id="{FBFFDD7C-3D7B-415E-BAE4-467BAD63B330}"/>
              </a:ext>
            </a:extLst>
          </p:cNvPr>
          <p:cNvCxnSpPr>
            <a:cxnSpLocks/>
          </p:cNvCxnSpPr>
          <p:nvPr/>
        </p:nvCxnSpPr>
        <p:spPr>
          <a:xfrm>
            <a:off x="5724128" y="3598540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>
            <a:extLst>
              <a:ext uri="{FF2B5EF4-FFF2-40B4-BE49-F238E27FC236}">
                <a16:creationId xmlns:a16="http://schemas.microsoft.com/office/drawing/2014/main" id="{D8A940F7-0769-459C-A5CE-2B1DDB5F0E83}"/>
              </a:ext>
            </a:extLst>
          </p:cNvPr>
          <p:cNvCxnSpPr>
            <a:cxnSpLocks/>
          </p:cNvCxnSpPr>
          <p:nvPr/>
        </p:nvCxnSpPr>
        <p:spPr>
          <a:xfrm>
            <a:off x="6084168" y="3598540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>
            <a:extLst>
              <a:ext uri="{FF2B5EF4-FFF2-40B4-BE49-F238E27FC236}">
                <a16:creationId xmlns:a16="http://schemas.microsoft.com/office/drawing/2014/main" id="{36448571-A672-448D-91F7-B6AB81EEED0D}"/>
              </a:ext>
            </a:extLst>
          </p:cNvPr>
          <p:cNvCxnSpPr>
            <a:cxnSpLocks/>
          </p:cNvCxnSpPr>
          <p:nvPr/>
        </p:nvCxnSpPr>
        <p:spPr>
          <a:xfrm>
            <a:off x="6444208" y="3429000"/>
            <a:ext cx="0" cy="6271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>
            <a:extLst>
              <a:ext uri="{FF2B5EF4-FFF2-40B4-BE49-F238E27FC236}">
                <a16:creationId xmlns:a16="http://schemas.microsoft.com/office/drawing/2014/main" id="{C1FEA13E-7700-4E84-864C-716B5D3171EF}"/>
              </a:ext>
            </a:extLst>
          </p:cNvPr>
          <p:cNvCxnSpPr>
            <a:cxnSpLocks/>
          </p:cNvCxnSpPr>
          <p:nvPr/>
        </p:nvCxnSpPr>
        <p:spPr>
          <a:xfrm>
            <a:off x="6804248" y="3598540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>
            <a:extLst>
              <a:ext uri="{FF2B5EF4-FFF2-40B4-BE49-F238E27FC236}">
                <a16:creationId xmlns:a16="http://schemas.microsoft.com/office/drawing/2014/main" id="{3E860D1B-551C-4953-9355-513438359DD9}"/>
              </a:ext>
            </a:extLst>
          </p:cNvPr>
          <p:cNvCxnSpPr>
            <a:cxnSpLocks/>
          </p:cNvCxnSpPr>
          <p:nvPr/>
        </p:nvCxnSpPr>
        <p:spPr>
          <a:xfrm>
            <a:off x="7164288" y="3598540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r Verbinder 37">
            <a:extLst>
              <a:ext uri="{FF2B5EF4-FFF2-40B4-BE49-F238E27FC236}">
                <a16:creationId xmlns:a16="http://schemas.microsoft.com/office/drawing/2014/main" id="{FF000380-B4FA-4363-A3FB-7BECFDA99205}"/>
              </a:ext>
            </a:extLst>
          </p:cNvPr>
          <p:cNvCxnSpPr>
            <a:cxnSpLocks/>
          </p:cNvCxnSpPr>
          <p:nvPr/>
        </p:nvCxnSpPr>
        <p:spPr>
          <a:xfrm>
            <a:off x="7524328" y="3598540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>
            <a:extLst>
              <a:ext uri="{FF2B5EF4-FFF2-40B4-BE49-F238E27FC236}">
                <a16:creationId xmlns:a16="http://schemas.microsoft.com/office/drawing/2014/main" id="{2BDA53C5-9273-4A02-9F83-65B67720B400}"/>
              </a:ext>
            </a:extLst>
          </p:cNvPr>
          <p:cNvCxnSpPr>
            <a:cxnSpLocks/>
          </p:cNvCxnSpPr>
          <p:nvPr/>
        </p:nvCxnSpPr>
        <p:spPr>
          <a:xfrm>
            <a:off x="7884368" y="3598540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>
            <a:extLst>
              <a:ext uri="{FF2B5EF4-FFF2-40B4-BE49-F238E27FC236}">
                <a16:creationId xmlns:a16="http://schemas.microsoft.com/office/drawing/2014/main" id="{4EE5939C-683A-49B3-824C-54CD0A0BA6CD}"/>
              </a:ext>
            </a:extLst>
          </p:cNvPr>
          <p:cNvCxnSpPr>
            <a:cxnSpLocks/>
          </p:cNvCxnSpPr>
          <p:nvPr/>
        </p:nvCxnSpPr>
        <p:spPr>
          <a:xfrm>
            <a:off x="8244408" y="3429000"/>
            <a:ext cx="0" cy="6271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r Verbinder 40">
            <a:extLst>
              <a:ext uri="{FF2B5EF4-FFF2-40B4-BE49-F238E27FC236}">
                <a16:creationId xmlns:a16="http://schemas.microsoft.com/office/drawing/2014/main" id="{93E2E116-69EC-49C8-8C87-9D6BF70A63B0}"/>
              </a:ext>
            </a:extLst>
          </p:cNvPr>
          <p:cNvCxnSpPr>
            <a:cxnSpLocks/>
          </p:cNvCxnSpPr>
          <p:nvPr/>
        </p:nvCxnSpPr>
        <p:spPr>
          <a:xfrm>
            <a:off x="1043608" y="3429000"/>
            <a:ext cx="0" cy="6271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hteck 41">
            <a:extLst>
              <a:ext uri="{FF2B5EF4-FFF2-40B4-BE49-F238E27FC236}">
                <a16:creationId xmlns:a16="http://schemas.microsoft.com/office/drawing/2014/main" id="{1E64DF80-C811-4089-96C1-5DF35E130CEF}"/>
              </a:ext>
            </a:extLst>
          </p:cNvPr>
          <p:cNvSpPr/>
          <p:nvPr/>
        </p:nvSpPr>
        <p:spPr>
          <a:xfrm>
            <a:off x="2123728" y="4293096"/>
            <a:ext cx="720066" cy="338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AEB7D827-97C3-453C-B32A-6D7E2A694B6C}"/>
              </a:ext>
            </a:extLst>
          </p:cNvPr>
          <p:cNvSpPr/>
          <p:nvPr/>
        </p:nvSpPr>
        <p:spPr>
          <a:xfrm>
            <a:off x="1403661" y="4706818"/>
            <a:ext cx="1080089" cy="3576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F863950B-0F5C-4C47-8560-C50241700258}"/>
              </a:ext>
            </a:extLst>
          </p:cNvPr>
          <p:cNvSpPr/>
          <p:nvPr/>
        </p:nvSpPr>
        <p:spPr>
          <a:xfrm>
            <a:off x="1763688" y="5139829"/>
            <a:ext cx="1440157" cy="3576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177B0EA4-DB18-4A46-B085-243B149732F3}"/>
              </a:ext>
            </a:extLst>
          </p:cNvPr>
          <p:cNvSpPr/>
          <p:nvPr/>
        </p:nvSpPr>
        <p:spPr>
          <a:xfrm>
            <a:off x="3923928" y="4293096"/>
            <a:ext cx="720066" cy="338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6" name="Rechteck 45">
            <a:extLst>
              <a:ext uri="{FF2B5EF4-FFF2-40B4-BE49-F238E27FC236}">
                <a16:creationId xmlns:a16="http://schemas.microsoft.com/office/drawing/2014/main" id="{A2BE174F-0543-4538-9BFC-2E5690D905BC}"/>
              </a:ext>
            </a:extLst>
          </p:cNvPr>
          <p:cNvSpPr/>
          <p:nvPr/>
        </p:nvSpPr>
        <p:spPr>
          <a:xfrm>
            <a:off x="5004047" y="4257099"/>
            <a:ext cx="2880317" cy="37427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685D015D-CC6E-4D3E-9C46-5567DC36C288}"/>
              </a:ext>
            </a:extLst>
          </p:cNvPr>
          <p:cNvSpPr/>
          <p:nvPr/>
        </p:nvSpPr>
        <p:spPr>
          <a:xfrm>
            <a:off x="1403648" y="6129614"/>
            <a:ext cx="1800197" cy="3576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9" name="Rechteck 48">
            <a:extLst>
              <a:ext uri="{FF2B5EF4-FFF2-40B4-BE49-F238E27FC236}">
                <a16:creationId xmlns:a16="http://schemas.microsoft.com/office/drawing/2014/main" id="{A2A86633-C7E9-4F26-A527-C2D2C64E6C55}"/>
              </a:ext>
            </a:extLst>
          </p:cNvPr>
          <p:cNvSpPr/>
          <p:nvPr/>
        </p:nvSpPr>
        <p:spPr>
          <a:xfrm>
            <a:off x="3923928" y="6147013"/>
            <a:ext cx="3960430" cy="3576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50" name="Geschweifte Klammer rechts 49">
            <a:extLst>
              <a:ext uri="{FF2B5EF4-FFF2-40B4-BE49-F238E27FC236}">
                <a16:creationId xmlns:a16="http://schemas.microsoft.com/office/drawing/2014/main" id="{41DB4641-1684-4FDE-A242-12E6BDE077A9}"/>
              </a:ext>
            </a:extLst>
          </p:cNvPr>
          <p:cNvSpPr/>
          <p:nvPr/>
        </p:nvSpPr>
        <p:spPr>
          <a:xfrm rot="5400000">
            <a:off x="2103921" y="4954290"/>
            <a:ext cx="399652" cy="1800197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51" name="Geschweifte Klammer rechts 50">
            <a:extLst>
              <a:ext uri="{FF2B5EF4-FFF2-40B4-BE49-F238E27FC236}">
                <a16:creationId xmlns:a16="http://schemas.microsoft.com/office/drawing/2014/main" id="{9E963DFE-3247-42C2-9E2A-6EF0DD1619AA}"/>
              </a:ext>
            </a:extLst>
          </p:cNvPr>
          <p:cNvSpPr/>
          <p:nvPr/>
        </p:nvSpPr>
        <p:spPr>
          <a:xfrm rot="5400000">
            <a:off x="5704318" y="3881630"/>
            <a:ext cx="399652" cy="3960425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912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CH" b="1" dirty="0" err="1">
                <a:solidFill>
                  <a:schemeClr val="accent2">
                    <a:lumMod val="75000"/>
                  </a:schemeClr>
                </a:solidFill>
              </a:rPr>
              <a:t>Markow</a:t>
            </a:r>
            <a:r>
              <a:rPr lang="de-CH" b="1" dirty="0">
                <a:solidFill>
                  <a:schemeClr val="accent2">
                    <a:lumMod val="75000"/>
                  </a:schemeClr>
                </a:solidFill>
              </a:rPr>
              <a:t> taugliche unär-Codierung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E86B8A06-0D6E-40A4-8AEE-9E46B800EDDE}"/>
              </a:ext>
            </a:extLst>
          </p:cNvPr>
          <p:cNvSpPr txBox="1"/>
          <p:nvPr/>
        </p:nvSpPr>
        <p:spPr>
          <a:xfrm>
            <a:off x="558118" y="1270487"/>
            <a:ext cx="833436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2800" dirty="0">
                <a:solidFill>
                  <a:srgbClr val="333333"/>
                </a:solidFill>
                <a:latin typeface="Consolas" panose="020B0609020204030204" pitchFamily="49" charset="0"/>
              </a:rPr>
              <a:t>[3,5] [1,4] [2,6] [8,10] [11,19]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2800" dirty="0">
                <a:solidFill>
                  <a:srgbClr val="333333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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2800" dirty="0">
                <a:solidFill>
                  <a:srgbClr val="333333"/>
                </a:solidFill>
                <a:latin typeface="Consolas" panose="020B0609020204030204" pitchFamily="49" charset="0"/>
              </a:rPr>
              <a:t>[1,6] [8,19]</a:t>
            </a:r>
            <a:r>
              <a:rPr lang="de-DE" altLang="de-DE" sz="800" dirty="0"/>
              <a:t> </a:t>
            </a:r>
            <a:endParaRPr lang="de-DE" altLang="de-DE" sz="6000" dirty="0">
              <a:latin typeface="Arial" panose="020B0604020202020204" pitchFamily="34" charset="0"/>
            </a:endParaRP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259F17B4-9734-4F26-9C4A-DECFB7823C38}"/>
              </a:ext>
            </a:extLst>
          </p:cNvPr>
          <p:cNvSpPr txBox="1"/>
          <p:nvPr/>
        </p:nvSpPr>
        <p:spPr>
          <a:xfrm>
            <a:off x="611560" y="3356992"/>
            <a:ext cx="833436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III:IIIII,I:IIII,II:IIIIII,IIIIIIII:IIIIIIIIII,IIIIIIIIIII:IIIIIIIIIIIIIIIIIII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altLang="de-DE" sz="2800" dirty="0">
              <a:solidFill>
                <a:schemeClr val="tx2">
                  <a:lumMod val="60000"/>
                  <a:lumOff val="40000"/>
                </a:schemeClr>
              </a:solidFill>
              <a:latin typeface="Consolas" panose="020B0609020204030204" pitchFamily="49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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altLang="de-DE" sz="2800" dirty="0">
              <a:solidFill>
                <a:schemeClr val="tx2">
                  <a:lumMod val="60000"/>
                  <a:lumOff val="40000"/>
                </a:schemeClr>
              </a:solidFill>
              <a:latin typeface="Consolas" panose="020B0609020204030204" pitchFamily="49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I:IIIIII,IIIIIIII:IIIIIIIIIIIIIIIIIII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altLang="de-DE" sz="2800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14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CH" b="1" dirty="0">
                <a:solidFill>
                  <a:schemeClr val="accent2">
                    <a:lumMod val="75000"/>
                  </a:schemeClr>
                </a:solidFill>
              </a:rPr>
              <a:t>Sortieren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259F17B4-9734-4F26-9C4A-DECFB7823C38}"/>
              </a:ext>
            </a:extLst>
          </p:cNvPr>
          <p:cNvSpPr txBox="1"/>
          <p:nvPr/>
        </p:nvSpPr>
        <p:spPr>
          <a:xfrm>
            <a:off x="611560" y="1700808"/>
            <a:ext cx="83343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4000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…,III:IIIII,I:IIII,…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D2DE30D-4225-464E-BEDC-C34C9ADD8A0C}"/>
              </a:ext>
            </a:extLst>
          </p:cNvPr>
          <p:cNvSpPr txBox="1"/>
          <p:nvPr/>
        </p:nvSpPr>
        <p:spPr>
          <a:xfrm>
            <a:off x="395536" y="3645024"/>
            <a:ext cx="85503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3200" dirty="0">
                <a:solidFill>
                  <a:srgbClr val="333333"/>
                </a:solidFill>
                <a:latin typeface="Consolas" panose="020B0609020204030204" pitchFamily="49" charset="0"/>
              </a:rPr>
              <a:t>/(I+)(I+):(I+),\1:(I+)/$1:$4,$1$2:$3/</a:t>
            </a:r>
            <a:r>
              <a:rPr lang="de-DE" altLang="de-DE" sz="600" dirty="0"/>
              <a:t> </a:t>
            </a:r>
            <a:endParaRPr lang="de-DE" altLang="de-DE" sz="6600" dirty="0">
              <a:latin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E14AA1D-49A9-4EF2-9263-F0D0E1636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074"/>
            <a:ext cx="65" cy="501349"/>
          </a:xfrm>
          <a:prstGeom prst="rect">
            <a:avLst/>
          </a:prstGeom>
          <a:solidFill>
            <a:srgbClr val="FBFA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22218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260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CH" b="1" dirty="0">
                <a:solidFill>
                  <a:schemeClr val="accent2">
                    <a:lumMod val="75000"/>
                  </a:schemeClr>
                </a:solidFill>
              </a:rPr>
              <a:t>Vereinen (</a:t>
            </a:r>
            <a:r>
              <a:rPr lang="de-CH" b="1" dirty="0" err="1">
                <a:solidFill>
                  <a:schemeClr val="accent2">
                    <a:lumMod val="75000"/>
                  </a:schemeClr>
                </a:solidFill>
              </a:rPr>
              <a:t>embraced</a:t>
            </a:r>
            <a:r>
              <a:rPr lang="de-CH" b="1" dirty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259F17B4-9734-4F26-9C4A-DECFB7823C38}"/>
              </a:ext>
            </a:extLst>
          </p:cNvPr>
          <p:cNvSpPr txBox="1"/>
          <p:nvPr/>
        </p:nvSpPr>
        <p:spPr>
          <a:xfrm>
            <a:off x="611560" y="1700808"/>
            <a:ext cx="83343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4000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…,I:IIIII,II:IIII,…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D2DE30D-4225-464E-BEDC-C34C9ADD8A0C}"/>
              </a:ext>
            </a:extLst>
          </p:cNvPr>
          <p:cNvSpPr txBox="1"/>
          <p:nvPr/>
        </p:nvSpPr>
        <p:spPr>
          <a:xfrm>
            <a:off x="395536" y="3645024"/>
            <a:ext cx="85503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3200" dirty="0">
                <a:solidFill>
                  <a:srgbClr val="333333"/>
                </a:solidFill>
                <a:latin typeface="Consolas" panose="020B0609020204030204" pitchFamily="49" charset="0"/>
              </a:rPr>
              <a:t>/:(I+)(I*),I*:\1\b/:$1$2/</a:t>
            </a:r>
            <a:r>
              <a:rPr lang="de-DE" altLang="de-DE" sz="800" dirty="0"/>
              <a:t> </a:t>
            </a:r>
            <a:endParaRPr lang="de-DE" altLang="de-DE" sz="6600" dirty="0">
              <a:latin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E14AA1D-49A9-4EF2-9263-F0D0E1636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074"/>
            <a:ext cx="65" cy="501349"/>
          </a:xfrm>
          <a:prstGeom prst="rect">
            <a:avLst/>
          </a:prstGeom>
          <a:solidFill>
            <a:srgbClr val="FBFA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22218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C596F60-92B1-4513-8B7C-C42814C9A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074"/>
            <a:ext cx="65" cy="501349"/>
          </a:xfrm>
          <a:prstGeom prst="rect">
            <a:avLst/>
          </a:prstGeom>
          <a:solidFill>
            <a:srgbClr val="FBFA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22218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359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CH" b="1" dirty="0">
                <a:solidFill>
                  <a:schemeClr val="accent2">
                    <a:lumMod val="75000"/>
                  </a:schemeClr>
                </a:solidFill>
              </a:rPr>
              <a:t>Vereinen (</a:t>
            </a:r>
            <a:r>
              <a:rPr lang="de-CH" b="1" dirty="0" err="1">
                <a:solidFill>
                  <a:schemeClr val="accent2">
                    <a:lumMod val="75000"/>
                  </a:schemeClr>
                </a:solidFill>
              </a:rPr>
              <a:t>overlap</a:t>
            </a:r>
            <a:r>
              <a:rPr lang="de-CH" b="1" dirty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de-CH" b="1" dirty="0" err="1">
                <a:solidFill>
                  <a:schemeClr val="accent2">
                    <a:lumMod val="75000"/>
                  </a:schemeClr>
                </a:solidFill>
              </a:rPr>
              <a:t>adjacent</a:t>
            </a:r>
            <a:r>
              <a:rPr lang="de-CH" b="1" dirty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259F17B4-9734-4F26-9C4A-DECFB7823C38}"/>
              </a:ext>
            </a:extLst>
          </p:cNvPr>
          <p:cNvSpPr txBox="1"/>
          <p:nvPr/>
        </p:nvSpPr>
        <p:spPr>
          <a:xfrm>
            <a:off x="611560" y="1700808"/>
            <a:ext cx="83343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4000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…,I:IIIII,IIIIII:IIII,…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D2DE30D-4225-464E-BEDC-C34C9ADD8A0C}"/>
              </a:ext>
            </a:extLst>
          </p:cNvPr>
          <p:cNvSpPr txBox="1"/>
          <p:nvPr/>
        </p:nvSpPr>
        <p:spPr>
          <a:xfrm>
            <a:off x="395536" y="3645024"/>
            <a:ext cx="85503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4800" dirty="0">
                <a:solidFill>
                  <a:srgbClr val="333333"/>
                </a:solidFill>
                <a:latin typeface="Consolas" panose="020B0609020204030204" pitchFamily="49" charset="0"/>
                <a:cs typeface="Arial" panose="020B0604020202020204" pitchFamily="34" charset="0"/>
              </a:rPr>
              <a:t>/:(I+)(I*),\1I?:/:/</a:t>
            </a:r>
            <a:endParaRPr lang="de-DE" altLang="de-DE" sz="44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E14AA1D-49A9-4EF2-9263-F0D0E1636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074"/>
            <a:ext cx="65" cy="501349"/>
          </a:xfrm>
          <a:prstGeom prst="rect">
            <a:avLst/>
          </a:prstGeom>
          <a:solidFill>
            <a:srgbClr val="FBFA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22218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C596F60-92B1-4513-8B7C-C42814C9A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074"/>
            <a:ext cx="65" cy="501349"/>
          </a:xfrm>
          <a:prstGeom prst="rect">
            <a:avLst/>
          </a:prstGeom>
          <a:solidFill>
            <a:srgbClr val="FBFA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22218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022062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Application>Microsoft Office PowerPoint</Application>
  <PresentationFormat>Bildschirmpräsentation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Consolas</vt:lpstr>
      <vt:lpstr>Wingdings</vt:lpstr>
      <vt:lpstr>Larissa</vt:lpstr>
      <vt:lpstr>Merge Intervals</vt:lpstr>
      <vt:lpstr>Visualisierung &amp; Fallunterscheidung</vt:lpstr>
      <vt:lpstr>Markow taugliche unär-Codierung</vt:lpstr>
      <vt:lpstr>Sortieren</vt:lpstr>
      <vt:lpstr>Vereinen (embraced)</vt:lpstr>
      <vt:lpstr>Vereinen (overlap/adjacent)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Komplexität und Berechenbarkeit</dc:title>
  <dc:creator>Vincent Tscherter</dc:creator>
  <cp:lastModifiedBy>Vincent Tscherter</cp:lastModifiedBy>
  <cp:revision>25</cp:revision>
  <dcterms:created xsi:type="dcterms:W3CDTF">2017-09-05T09:27:24Z</dcterms:created>
  <dcterms:modified xsi:type="dcterms:W3CDTF">2018-09-11T11:51:36Z</dcterms:modified>
</cp:coreProperties>
</file>